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72" r:id="rId3"/>
  </p:sldMasterIdLst>
  <p:notesMasterIdLst>
    <p:notesMasterId r:id="rId5"/>
  </p:notesMasterIdLst>
  <p:sldIdLst>
    <p:sldId id="256" r:id="rId4"/>
    <p:sldId id="257" r:id="rId6"/>
    <p:sldId id="258" r:id="rId7"/>
    <p:sldId id="259" r:id="rId8"/>
    <p:sldId id="260" r:id="rId9"/>
    <p:sldId id="261" r:id="rId10"/>
    <p:sldId id="262" r:id="rId11"/>
    <p:sldId id="263" r:id="rId12"/>
    <p:sldId id="301" r:id="rId13"/>
    <p:sldId id="264" r:id="rId14"/>
    <p:sldId id="265" r:id="rId15"/>
    <p:sldId id="266"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2" Type="http://schemas.openxmlformats.org/officeDocument/2006/relationships/tableStyles" Target="tableStyles.xml"/><Relationship Id="rId51" Type="http://schemas.openxmlformats.org/officeDocument/2006/relationships/viewProps" Target="viewProps.xml"/><Relationship Id="rId50" Type="http://schemas.openxmlformats.org/officeDocument/2006/relationships/presProps" Target="presProps.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7" Type="http://schemas.openxmlformats.org/officeDocument/2006/relationships/slide" Target="../slides/slide35.xml"/><Relationship Id="rId6" Type="http://schemas.openxmlformats.org/officeDocument/2006/relationships/slide" Target="../slides/slide15.xml"/><Relationship Id="rId5" Type="http://schemas.openxmlformats.org/officeDocument/2006/relationships/slide" Target="../slides/slide7.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7" Type="http://schemas.openxmlformats.org/officeDocument/2006/relationships/slide" Target="../slides/slide35.xml"/><Relationship Id="rId6" Type="http://schemas.openxmlformats.org/officeDocument/2006/relationships/slide" Target="../slides/slide15.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7" Type="http://schemas.openxmlformats.org/officeDocument/2006/relationships/slide" Target="../slides/slide35.xml"/><Relationship Id="rId6" Type="http://schemas.openxmlformats.org/officeDocument/2006/relationships/slide" Target="../slides/slide15.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5" Type="http://schemas.openxmlformats.org/officeDocument/2006/relationships/slide" Target="../slides/slide35.xml"/><Relationship Id="rId4" Type="http://schemas.openxmlformats.org/officeDocument/2006/relationships/slide" Target="../slides/slide15.xml"/><Relationship Id="rId3" Type="http://schemas.openxmlformats.org/officeDocument/2006/relationships/slide" Target="../slides/slide7.xml"/><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7" Type="http://schemas.openxmlformats.org/officeDocument/2006/relationships/slide" Target="../slides/slide35.xml"/><Relationship Id="rId6" Type="http://schemas.openxmlformats.org/officeDocument/2006/relationships/slide" Target="../slides/slide15.xml"/><Relationship Id="rId5" Type="http://schemas.openxmlformats.org/officeDocument/2006/relationships/slide" Target="../slides/slide7.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7" Type="http://schemas.openxmlformats.org/officeDocument/2006/relationships/slide" Target="../slides/slide35.xml"/><Relationship Id="rId6" Type="http://schemas.openxmlformats.org/officeDocument/2006/relationships/slide" Target="../slides/slide15.xml"/><Relationship Id="rId5" Type="http://schemas.openxmlformats.org/officeDocument/2006/relationships/slide" Target="../slides/slide7.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7" Type="http://schemas.openxmlformats.org/officeDocument/2006/relationships/slide" Target="../slides/slide35.xml"/><Relationship Id="rId6" Type="http://schemas.openxmlformats.org/officeDocument/2006/relationships/slide" Target="../slides/slide15.xml"/><Relationship Id="rId5" Type="http://schemas.openxmlformats.org/officeDocument/2006/relationships/slide" Target="../slides/slide7.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7" Type="http://schemas.openxmlformats.org/officeDocument/2006/relationships/slide" Target="../slides/slide35.xml"/><Relationship Id="rId6" Type="http://schemas.openxmlformats.org/officeDocument/2006/relationships/slide" Target="../slides/slide15.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slide" Target="../slides/slide35.xml"/><Relationship Id="rId6" Type="http://schemas.openxmlformats.org/officeDocument/2006/relationships/slide" Target="../slides/slide15.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7" Type="http://schemas.openxmlformats.org/officeDocument/2006/relationships/slide" Target="../slides/slide35.xml"/><Relationship Id="rId6" Type="http://schemas.openxmlformats.org/officeDocument/2006/relationships/slide" Target="../slides/slide15.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7" Type="http://schemas.openxmlformats.org/officeDocument/2006/relationships/slide" Target="../slides/slide35.xml"/><Relationship Id="rId6" Type="http://schemas.openxmlformats.org/officeDocument/2006/relationships/slide" Target="../slides/slide15.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7" Type="http://schemas.openxmlformats.org/officeDocument/2006/relationships/slide" Target="../slides/slide35.xml"/><Relationship Id="rId6" Type="http://schemas.openxmlformats.org/officeDocument/2006/relationships/slide" Target="../slides/slide15.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刷真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face1ff9&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13d88325f&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刷考法</a:t>
            </a:r>
            <a:endParaRPr lang="en-US" sz="1800" dirty="0"/>
          </a:p>
        </p:txBody>
      </p:sp>
      <p:sp>
        <p:nvSpPr>
          <p:cNvPr id="9" name="MasterShapeName?linknodeid=eb76ac115&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刷考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3face1ff9&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13d88325f&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刷考法</a:t>
            </a:r>
            <a:endParaRPr lang="en-US" sz="1800" dirty="0"/>
          </a:p>
        </p:txBody>
      </p:sp>
      <p:sp>
        <p:nvSpPr>
          <p:cNvPr id="9" name="MasterShapeName?linknodeid=eb76ac115&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刷综合">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face1ff9&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13d88325f&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刷考法</a:t>
            </a:r>
            <a:endParaRPr lang="en-US" sz="1800" dirty="0"/>
          </a:p>
        </p:txBody>
      </p:sp>
      <p:sp>
        <p:nvSpPr>
          <p:cNvPr id="9" name="MasterShapeName?linknodeid=eb76ac115&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目录#mc=目录配置2#b42b44c6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261872" y="2432304"/>
            <a:ext cx="1097280" cy="2295144"/>
          </a:xfrm>
          <a:prstGeom prst="rect">
            <a:avLst/>
          </a:prstGeom>
          <a:noFill/>
        </p:spPr>
        <p:txBody>
          <a:bodyPr/>
          <a:lstStyle/>
          <a:p>
            <a:endParaRPr lang="zh-CN" altLang="en-US"/>
          </a:p>
        </p:txBody>
      </p:sp>
      <p:sp>
        <p:nvSpPr>
          <p:cNvPr id="4" name="C_0#auto_editor_catalog_4?lid=3face1ff9&amp;cid=3face1ff9&amp;vtp=1">
            <a:hlinkClick r:id="rId3" action="ppaction://hlinksldjump"/>
          </p:cNvPr>
          <p:cNvSpPr/>
          <p:nvPr/>
        </p:nvSpPr>
        <p:spPr>
          <a:xfrm>
            <a:off x="2569464" y="2139696"/>
            <a:ext cx="832104" cy="576072"/>
          </a:xfrm>
          <a:prstGeom prst="rect">
            <a:avLst/>
          </a:prstGeom>
          <a:solidFill>
            <a:srgbClr val="BDD7EE"/>
          </a:solidFill>
        </p:spPr>
        <p:txBody>
          <a:bodyPr wrap="square" lIns="127000" tIns="127000" rIns="127000" bIns="127000" rtlCol="0" anchor="ctr"/>
          <a:lstStyle/>
          <a:p>
            <a:pPr marL="0" algn="ctr">
              <a:lnSpc>
                <a:spcPct val="100000"/>
              </a:lnSpc>
            </a:pPr>
            <a:r>
              <a:rPr lang="en-US" sz="28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sz="2800" dirty="0"/>
          </a:p>
        </p:txBody>
      </p:sp>
      <p:sp>
        <p:nvSpPr>
          <p:cNvPr id="5" name="C_0#auto_editor_catalog_4?lid=13d88325f&amp;cid=13d88325f&amp;vtp=1">
            <a:hlinkClick r:id="rId4" action="ppaction://hlinksldjump"/>
          </p:cNvPr>
          <p:cNvSpPr/>
          <p:nvPr/>
        </p:nvSpPr>
        <p:spPr>
          <a:xfrm>
            <a:off x="2569464" y="3081528"/>
            <a:ext cx="832104" cy="576072"/>
          </a:xfrm>
          <a:prstGeom prst="rect">
            <a:avLst/>
          </a:prstGeom>
          <a:solidFill>
            <a:srgbClr val="BDD7EE"/>
          </a:solidFill>
        </p:spPr>
        <p:txBody>
          <a:bodyPr wrap="square" lIns="127000" tIns="127000" rIns="127000" bIns="127000" rtlCol="0" anchor="ctr"/>
          <a:lstStyle/>
          <a:p>
            <a:pPr marL="0" algn="ctr">
              <a:lnSpc>
                <a:spcPct val="100000"/>
              </a:lnSpc>
            </a:pPr>
            <a:r>
              <a:rPr lang="en-US" sz="28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sz="2800" dirty="0"/>
          </a:p>
        </p:txBody>
      </p:sp>
      <p:sp>
        <p:nvSpPr>
          <p:cNvPr id="6" name="C_0#auto_editor_catalog_4?lid=eb76ac115&amp;cid=eb76ac115&amp;vtp=1">
            <a:hlinkClick r:id="rId5" action="ppaction://hlinksldjump"/>
          </p:cNvPr>
          <p:cNvSpPr/>
          <p:nvPr/>
        </p:nvSpPr>
        <p:spPr>
          <a:xfrm>
            <a:off x="2569464" y="4014216"/>
            <a:ext cx="832104" cy="576072"/>
          </a:xfrm>
          <a:prstGeom prst="rect">
            <a:avLst/>
          </a:prstGeom>
          <a:solidFill>
            <a:srgbClr val="BDD7EE"/>
          </a:solidFill>
        </p:spPr>
        <p:txBody>
          <a:bodyPr wrap="square" lIns="127000" tIns="127000" rIns="127000" bIns="127000" rtlCol="0" anchor="ctr"/>
          <a:lstStyle/>
          <a:p>
            <a:pPr marL="0" algn="ctr">
              <a:lnSpc>
                <a:spcPct val="100000"/>
              </a:lnSpc>
            </a:pPr>
            <a:r>
              <a:rPr lang="en-US" sz="28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df=b42b44c6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l">
              <a:lnSpc>
                <a:spcPct val="100000"/>
              </a:lnSpc>
            </a:pPr>
            <a:r>
              <a:rPr lang="en-US" sz="2400" b="0" i="0" dirty="0">
                <a:solidFill>
                  <a:srgbClr val="000000"/>
                </a:solidFill>
                <a:latin typeface="黑体" panose="02010609060101010101" pitchFamily="34" charset="-122"/>
                <a:ea typeface="黑体" panose="02010609060101010101" pitchFamily="34" charset="-122"/>
                <a:cs typeface="黑体" panose="02010609060101010101" pitchFamily="34" charset="-120"/>
              </a:rPr>
              <a:t>专题一 字词积累运用</a:t>
            </a:r>
            <a:endParaRPr lang="en-US" sz="24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刷真题#df=3face1ff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浙江真题诊断练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face1ff9&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13d88325f&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刷考法</a:t>
            </a:r>
            <a:endParaRPr lang="en-US" sz="1800" dirty="0"/>
          </a:p>
        </p:txBody>
      </p:sp>
      <p:sp>
        <p:nvSpPr>
          <p:cNvPr id="9" name="MasterShapeName?linknodeid=eb76ac115&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刷真题#df=13d88325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考法突破练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face1ff9&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13d88325f&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刷考法</a:t>
            </a:r>
            <a:endParaRPr lang="en-US" sz="1800" dirty="0"/>
          </a:p>
        </p:txBody>
      </p:sp>
      <p:sp>
        <p:nvSpPr>
          <p:cNvPr id="9" name="MasterShapeName?linknodeid=eb76ac115&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刷真题#df=eb76ac11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全国真题检测练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face1ff9&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13d88325f&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刷考法</a:t>
            </a:r>
            <a:endParaRPr lang="en-US" sz="1800" dirty="0"/>
          </a:p>
        </p:txBody>
      </p:sp>
      <p:sp>
        <p:nvSpPr>
          <p:cNvPr id="9" name="MasterShapeName?linknodeid=eb76ac115&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刷考法#df=2d71a7fe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考法1 语段综合</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3face1ff9&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13d88325f&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刷考法</a:t>
            </a:r>
            <a:endParaRPr lang="en-US" sz="1800" dirty="0"/>
          </a:p>
        </p:txBody>
      </p:sp>
      <p:sp>
        <p:nvSpPr>
          <p:cNvPr id="9" name="MasterShapeName?linknodeid=eb76ac115&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6f27fe7379202f811563c6b#tid=6709d39f94bd19000a8af927#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刷考法#df=2c229fa9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考法2 情境探究</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3face1ff9&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13d88325f&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刷考法</a:t>
            </a:r>
            <a:endParaRPr lang="en-US" sz="1800" dirty="0"/>
          </a:p>
        </p:txBody>
      </p:sp>
      <p:sp>
        <p:nvSpPr>
          <p:cNvPr id="9" name="MasterShapeName?linknodeid=eb76ac115&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刷综合#df=3face1ff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浙江真题诊断练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face1ff9&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13d88325f&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刷考法</a:t>
            </a:r>
            <a:endParaRPr lang="en-US" sz="1800" dirty="0"/>
          </a:p>
        </p:txBody>
      </p:sp>
      <p:sp>
        <p:nvSpPr>
          <p:cNvPr id="9" name="MasterShapeName?linknodeid=eb76ac115&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刷综合#df=13d88325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考法突破练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face1ff9&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13d88325f&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刷考法</a:t>
            </a:r>
            <a:endParaRPr lang="en-US" sz="1800" dirty="0"/>
          </a:p>
        </p:txBody>
      </p:sp>
      <p:sp>
        <p:nvSpPr>
          <p:cNvPr id="9" name="MasterShapeName?linknodeid=eb76ac115&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刷综合#df=eb76ac11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全国真题检测练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face1ff9&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13d88325f&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刷考法</a:t>
            </a:r>
            <a:endParaRPr lang="en-US" sz="1800" dirty="0"/>
          </a:p>
        </p:txBody>
      </p:sp>
      <p:sp>
        <p:nvSpPr>
          <p:cNvPr id="9" name="MasterShapeName?linknodeid=eb76ac115&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hexin?subject=chinese#pid=66f27fe7379202f811563c6b#tid=6709d39f94bd19000a8af927#sourcefrom=">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over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261872" y="2432304"/>
            <a:ext cx="1097280" cy="2295144"/>
          </a:xfrm>
          <a:prstGeom prst="rect">
            <a:avLst/>
          </a:prstGeom>
          <a:noFill/>
        </p:spPr>
        <p:txBody>
          <a:bodyPr/>
          <a:lstStyle/>
          <a:p>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2112264" y="3593592"/>
            <a:ext cx="8229600" cy="45720"/>
          </a:xfrm>
          <a:prstGeom prst="rect">
            <a:avLst/>
          </a:prstGeom>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刷真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face1ff9&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13d88325f&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刷考法</a:t>
            </a:r>
            <a:endParaRPr lang="en-US" sz="1800" dirty="0"/>
          </a:p>
        </p:txBody>
      </p:sp>
      <p:sp>
        <p:nvSpPr>
          <p:cNvPr id="9" name="MasterShapeName?linknodeid=eb76ac115&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刷考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3face1ff9&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13d88325f&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刷考法</a:t>
            </a:r>
            <a:endParaRPr lang="en-US" sz="1800" dirty="0"/>
          </a:p>
        </p:txBody>
      </p:sp>
      <p:sp>
        <p:nvSpPr>
          <p:cNvPr id="9" name="MasterShapeName?linknodeid=eb76ac115&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刷综合">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face1ff9&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13d88325f&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刷考法</a:t>
            </a:r>
            <a:endParaRPr lang="en-US" sz="1800" dirty="0"/>
          </a:p>
        </p:txBody>
      </p:sp>
      <p:sp>
        <p:nvSpPr>
          <p:cNvPr id="9" name="MasterShapeName?linknodeid=eb76ac115&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目录#mc=目录配置2#b42b44c6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261872" y="2432304"/>
            <a:ext cx="1097280" cy="2295144"/>
          </a:xfrm>
          <a:prstGeom prst="rect">
            <a:avLst/>
          </a:prstGeom>
          <a:noFill/>
        </p:spPr>
        <p:txBody>
          <a:bodyPr/>
          <a:lstStyle/>
          <a:p>
            <a:endParaRPr lang="zh-CN" altLang="en-US"/>
          </a:p>
        </p:txBody>
      </p:sp>
      <p:sp>
        <p:nvSpPr>
          <p:cNvPr id="4" name="C_0#auto_editor_catalog_4?lid=3face1ff9&amp;cid=3face1ff9&amp;vtp=1">
            <a:hlinkClick r:id="" action="ppaction://noaction"/>
          </p:cNvPr>
          <p:cNvSpPr/>
          <p:nvPr/>
        </p:nvSpPr>
        <p:spPr>
          <a:xfrm>
            <a:off x="2569464" y="2139696"/>
            <a:ext cx="832104" cy="576072"/>
          </a:xfrm>
          <a:prstGeom prst="rect">
            <a:avLst/>
          </a:prstGeom>
          <a:solidFill>
            <a:srgbClr val="BDD7EE"/>
          </a:solidFill>
        </p:spPr>
        <p:txBody>
          <a:bodyPr wrap="square" lIns="127000" tIns="127000" rIns="127000" bIns="127000" rtlCol="0" anchor="ctr"/>
          <a:lstStyle/>
          <a:p>
            <a:pPr marL="0" algn="ctr">
              <a:lnSpc>
                <a:spcPct val="100000"/>
              </a:lnSpc>
            </a:pPr>
            <a:r>
              <a:rPr lang="en-US" sz="28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sz="2800" dirty="0"/>
          </a:p>
        </p:txBody>
      </p:sp>
      <p:sp>
        <p:nvSpPr>
          <p:cNvPr id="5" name="C_0#auto_editor_catalog_4?lid=13d88325f&amp;cid=13d88325f&amp;vtp=1">
            <a:hlinkClick r:id="" action="ppaction://noaction"/>
          </p:cNvPr>
          <p:cNvSpPr/>
          <p:nvPr/>
        </p:nvSpPr>
        <p:spPr>
          <a:xfrm>
            <a:off x="2569464" y="3081528"/>
            <a:ext cx="832104" cy="576072"/>
          </a:xfrm>
          <a:prstGeom prst="rect">
            <a:avLst/>
          </a:prstGeom>
          <a:solidFill>
            <a:srgbClr val="BDD7EE"/>
          </a:solidFill>
        </p:spPr>
        <p:txBody>
          <a:bodyPr wrap="square" lIns="127000" tIns="127000" rIns="127000" bIns="127000" rtlCol="0" anchor="ctr"/>
          <a:lstStyle/>
          <a:p>
            <a:pPr marL="0" algn="ctr">
              <a:lnSpc>
                <a:spcPct val="100000"/>
              </a:lnSpc>
            </a:pPr>
            <a:r>
              <a:rPr lang="en-US" sz="28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sz="2800" dirty="0"/>
          </a:p>
        </p:txBody>
      </p:sp>
      <p:sp>
        <p:nvSpPr>
          <p:cNvPr id="6" name="C_0#auto_editor_catalog_4?lid=eb76ac115&amp;cid=eb76ac115&amp;vtp=1">
            <a:hlinkClick r:id="" action="ppaction://noaction"/>
          </p:cNvPr>
          <p:cNvSpPr/>
          <p:nvPr/>
        </p:nvSpPr>
        <p:spPr>
          <a:xfrm>
            <a:off x="2569464" y="4014216"/>
            <a:ext cx="832104" cy="576072"/>
          </a:xfrm>
          <a:prstGeom prst="rect">
            <a:avLst/>
          </a:prstGeom>
          <a:solidFill>
            <a:srgbClr val="BDD7EE"/>
          </a:solidFill>
        </p:spPr>
        <p:txBody>
          <a:bodyPr wrap="square" lIns="127000" tIns="127000" rIns="127000" bIns="127000" rtlCol="0" anchor="ctr"/>
          <a:lstStyle/>
          <a:p>
            <a:pPr marL="0" algn="ctr">
              <a:lnSpc>
                <a:spcPct val="100000"/>
              </a:lnSpc>
            </a:pPr>
            <a:r>
              <a:rPr lang="en-US" sz="28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sz="2800"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内容#df=b42b44c6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l">
              <a:lnSpc>
                <a:spcPct val="100000"/>
              </a:lnSpc>
            </a:pPr>
            <a:r>
              <a:rPr lang="en-US" sz="2400" b="0" i="0" dirty="0">
                <a:solidFill>
                  <a:srgbClr val="000000"/>
                </a:solidFill>
                <a:latin typeface="黑体" panose="02010609060101010101" pitchFamily="34" charset="-122"/>
                <a:ea typeface="黑体" panose="02010609060101010101" pitchFamily="34" charset="-122"/>
                <a:cs typeface="黑体" panose="02010609060101010101" pitchFamily="34" charset="-120"/>
              </a:rPr>
              <a:t>专题一 字词积累运用</a:t>
            </a:r>
            <a:endParaRPr lang="en-US" sz="2400"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刷真题#df=3face1ff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浙江真题诊断练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face1ff9&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13d88325f&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刷考法</a:t>
            </a:r>
            <a:endParaRPr lang="en-US" sz="1800" dirty="0"/>
          </a:p>
        </p:txBody>
      </p:sp>
      <p:sp>
        <p:nvSpPr>
          <p:cNvPr id="9" name="MasterShapeName?linknodeid=eb76ac115&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刷真题#df=13d88325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考法突破练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face1ff9&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13d88325f&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刷考法</a:t>
            </a:r>
            <a:endParaRPr lang="en-US" sz="1800" dirty="0"/>
          </a:p>
        </p:txBody>
      </p:sp>
      <p:sp>
        <p:nvSpPr>
          <p:cNvPr id="9" name="MasterShapeName?linknodeid=eb76ac115&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刷真题#df=eb76ac11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全国真题检测练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face1ff9&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13d88325f&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刷考法</a:t>
            </a:r>
            <a:endParaRPr lang="en-US" sz="1800" dirty="0"/>
          </a:p>
        </p:txBody>
      </p:sp>
      <p:sp>
        <p:nvSpPr>
          <p:cNvPr id="9" name="MasterShapeName?linknodeid=eb76ac115&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刷考法#df=2d71a7fe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考法1 语段综合</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3face1ff9&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13d88325f&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刷考法</a:t>
            </a:r>
            <a:endParaRPr lang="en-US" sz="1800" dirty="0"/>
          </a:p>
        </p:txBody>
      </p:sp>
      <p:sp>
        <p:nvSpPr>
          <p:cNvPr id="9" name="MasterShapeName?linknodeid=eb76ac115&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刷考法#df=2c229fa9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考法2 情境探究</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3face1ff9&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13d88325f&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刷考法</a:t>
            </a:r>
            <a:endParaRPr lang="en-US" sz="1800" dirty="0"/>
          </a:p>
        </p:txBody>
      </p:sp>
      <p:sp>
        <p:nvSpPr>
          <p:cNvPr id="9" name="MasterShapeName?linknodeid=eb76ac115&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刷综合#df=3face1ff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浙江真题诊断练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face1ff9&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13d88325f&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刷考法</a:t>
            </a:r>
            <a:endParaRPr lang="en-US" sz="1800" dirty="0"/>
          </a:p>
        </p:txBody>
      </p:sp>
      <p:sp>
        <p:nvSpPr>
          <p:cNvPr id="9" name="MasterShapeName?linknodeid=eb76ac115&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刷综合#df=13d88325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考法突破练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face1ff9&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13d88325f&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刷考法</a:t>
            </a:r>
            <a:endParaRPr lang="en-US" sz="1800" dirty="0"/>
          </a:p>
        </p:txBody>
      </p:sp>
      <p:sp>
        <p:nvSpPr>
          <p:cNvPr id="9" name="MasterShapeName?linknodeid=eb76ac115&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刷综合#df=eb76ac11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全国真题检测练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3face1ff9&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13d88325f&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刷考法</a:t>
            </a:r>
            <a:endParaRPr lang="en-US" sz="1800" dirty="0"/>
          </a:p>
        </p:txBody>
      </p:sp>
      <p:sp>
        <p:nvSpPr>
          <p:cNvPr id="9" name="MasterShapeName?linknodeid=eb76ac115&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261872" y="2432304"/>
            <a:ext cx="1097280" cy="2295144"/>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2112264" y="3593592"/>
            <a:ext cx="8229600" cy="4572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4" Type="http://schemas.openxmlformats.org/officeDocument/2006/relationships/theme" Target="../theme/theme1.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32.xml"/><Relationship Id="rId8" Type="http://schemas.openxmlformats.org/officeDocument/2006/relationships/slideLayout" Target="../slideLayouts/slideLayout31.xml"/><Relationship Id="rId7" Type="http://schemas.openxmlformats.org/officeDocument/2006/relationships/slideLayout" Target="../slideLayouts/slideLayout30.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 Id="rId3" Type="http://schemas.openxmlformats.org/officeDocument/2006/relationships/slideLayout" Target="../slideLayouts/slideLayout26.xml"/><Relationship Id="rId24" Type="http://schemas.openxmlformats.org/officeDocument/2006/relationships/theme" Target="../theme/theme2.xml"/><Relationship Id="rId23" Type="http://schemas.openxmlformats.org/officeDocument/2006/relationships/slideLayout" Target="../slideLayouts/slideLayout46.xml"/><Relationship Id="rId22" Type="http://schemas.openxmlformats.org/officeDocument/2006/relationships/slideLayout" Target="../slideLayouts/slideLayout45.xml"/><Relationship Id="rId21" Type="http://schemas.openxmlformats.org/officeDocument/2006/relationships/slideLayout" Target="../slideLayouts/slideLayout44.xml"/><Relationship Id="rId20" Type="http://schemas.openxmlformats.org/officeDocument/2006/relationships/slideLayout" Target="../slideLayouts/slideLayout43.xml"/><Relationship Id="rId2" Type="http://schemas.openxmlformats.org/officeDocument/2006/relationships/slideLayout" Target="../slideLayouts/slideLayout25.xml"/><Relationship Id="rId19" Type="http://schemas.openxmlformats.org/officeDocument/2006/relationships/slideLayout" Target="../slideLayouts/slideLayout42.xml"/><Relationship Id="rId18" Type="http://schemas.openxmlformats.org/officeDocument/2006/relationships/slideLayout" Target="../slideLayouts/slideLayout41.xml"/><Relationship Id="rId17" Type="http://schemas.openxmlformats.org/officeDocument/2006/relationships/slideLayout" Target="../slideLayouts/slideLayout40.xml"/><Relationship Id="rId16" Type="http://schemas.openxmlformats.org/officeDocument/2006/relationships/slideLayout" Target="../slideLayouts/slideLayout39.xml"/><Relationship Id="rId15" Type="http://schemas.openxmlformats.org/officeDocument/2006/relationships/slideLayout" Target="../slideLayouts/slideLayout38.xml"/><Relationship Id="rId14" Type="http://schemas.openxmlformats.org/officeDocument/2006/relationships/slideLayout" Target="../slideLayouts/slideLayout37.xml"/><Relationship Id="rId13" Type="http://schemas.openxmlformats.org/officeDocument/2006/relationships/slideLayout" Target="../slideLayouts/slideLayout36.xml"/><Relationship Id="rId12" Type="http://schemas.openxmlformats.org/officeDocument/2006/relationships/slideLayout" Target="../slideLayouts/slideLayout35.xml"/><Relationship Id="rId11" Type="http://schemas.openxmlformats.org/officeDocument/2006/relationships/slideLayout" Target="../slideLayouts/slideLayout34.xml"/><Relationship Id="rId10" Type="http://schemas.openxmlformats.org/officeDocument/2006/relationships/slideLayout" Target="../slideLayouts/slideLayout33.xml"/><Relationship Id="rId1"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6.xml"/><Relationship Id="rId1"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6.xml"/><Relationship Id="rId1" Type="http://schemas.openxmlformats.org/officeDocument/2006/relationships/image" Target="../media/image12.jpeg"/></Relationships>
</file>

<file path=ppt/slides/_rels/slide12.xml.rels><?xml version="1.0" encoding="UTF-8" standalone="yes"?>
<Relationships xmlns="http://schemas.openxmlformats.org/package/2006/relationships"><Relationship Id="rId7" Type="http://schemas.openxmlformats.org/officeDocument/2006/relationships/notesSlide" Target="../notesSlides/notesSlide12.xml"/><Relationship Id="rId6" Type="http://schemas.openxmlformats.org/officeDocument/2006/relationships/slideLayout" Target="../slideLayouts/slideLayout16.xml"/><Relationship Id="rId5" Type="http://schemas.openxmlformats.org/officeDocument/2006/relationships/image" Target="../media/image17.jpeg"/><Relationship Id="rId4" Type="http://schemas.openxmlformats.org/officeDocument/2006/relationships/image" Target="../media/image16.jpeg"/><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6.xml"/><Relationship Id="rId1" Type="http://schemas.openxmlformats.org/officeDocument/2006/relationships/image" Target="../media/image18.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9.xml"/><Relationship Id="rId1" Type="http://schemas.openxmlformats.org/officeDocument/2006/relationships/image" Target="../media/image19.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9.xml"/><Relationship Id="rId1" Type="http://schemas.openxmlformats.org/officeDocument/2006/relationships/image" Target="../media/image20.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0.xml"/><Relationship Id="rId1" Type="http://schemas.openxmlformats.org/officeDocument/2006/relationships/image" Target="../media/image21.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0.xml"/><Relationship Id="rId1" Type="http://schemas.openxmlformats.org/officeDocument/2006/relationships/image" Target="../media/image22.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0.xml"/><Relationship Id="rId1" Type="http://schemas.openxmlformats.org/officeDocument/2006/relationships/image" Target="../media/image23.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0.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0.xml"/><Relationship Id="rId1" Type="http://schemas.openxmlformats.org/officeDocument/2006/relationships/image" Target="../media/image24.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3.xml"/></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23.xml"/><Relationship Id="rId2" Type="http://schemas.openxmlformats.org/officeDocument/2006/relationships/image" Target="../media/image26.png"/><Relationship Id="rId1" Type="http://schemas.openxmlformats.org/officeDocument/2006/relationships/image" Target="../media/image25.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3.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3.xml"/><Relationship Id="rId1" Type="http://schemas.openxmlformats.org/officeDocument/2006/relationships/image" Target="../media/image27.jpe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4.xml"/><Relationship Id="rId3" Type="http://schemas.openxmlformats.org/officeDocument/2006/relationships/slide" Target="slide35.xml"/><Relationship Id="rId2" Type="http://schemas.openxmlformats.org/officeDocument/2006/relationships/slide" Target="slide15.xml"/><Relationship Id="rId1" Type="http://schemas.openxmlformats.org/officeDocument/2006/relationships/slide" Target="slide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2_1#03781a6e9?vcp=1&amp;pid=08219b0c7&amp;color=0,0,0&amp;vtp=1&amp;bt=1&amp;bbb=1"/>
          <p:cNvSpPr/>
          <p:nvPr/>
        </p:nvSpPr>
        <p:spPr>
          <a:xfrm>
            <a:off x="502920" y="1124555"/>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2.按拼音填写汉字。（2分）</a:t>
            </a:r>
            <a:endParaRPr lang="en-US" altLang="zh-CN" sz="1800" dirty="0"/>
          </a:p>
        </p:txBody>
      </p:sp>
      <p:sp>
        <p:nvSpPr>
          <p:cNvPr id="3" name="QB_8_BD.3_1#084dff518?vcp=1&amp;pid=03781a6e9&amp;color=0,0,0&amp;vtp=1&amp;bbb=1"/>
          <p:cNvSpPr/>
          <p:nvPr/>
        </p:nvSpPr>
        <p:spPr>
          <a:xfrm>
            <a:off x="502920" y="1523017"/>
            <a:ext cx="11183112" cy="83820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xī(</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（2）束fù(</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algn="l" latinLnBrk="1">
              <a:lnSpc>
                <a:spcPct val="150000"/>
              </a:lnSpc>
            </a:pPr>
            <a:endParaRPr lang="en-US" altLang="zh-CN" sz="1800" dirty="0"/>
          </a:p>
        </p:txBody>
      </p:sp>
      <p:sp>
        <p:nvSpPr>
          <p:cNvPr id="4" name="QB_8_AN.4_1#084dff518.bracket?vcp=1&amp;pid=03781a6e9&amp;color=0,0,0&amp;vpa=1&amp;vtp=1"/>
          <p:cNvSpPr/>
          <p:nvPr/>
        </p:nvSpPr>
        <p:spPr>
          <a:xfrm>
            <a:off x="1346676" y="1530637"/>
            <a:ext cx="3952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熄</a:t>
            </a:r>
            <a:endParaRPr lang="en-US" altLang="zh-CN" dirty="0"/>
          </a:p>
        </p:txBody>
      </p:sp>
      <p:sp>
        <p:nvSpPr>
          <p:cNvPr id="6" name="QB_8_AN.6_1#084dff518.bracket?vcp=1&amp;pid=03781a6e9&amp;color=0,0,0&amp;vpa=2&amp;vtp=1&amp;bbb=1"/>
          <p:cNvSpPr/>
          <p:nvPr/>
        </p:nvSpPr>
        <p:spPr>
          <a:xfrm>
            <a:off x="1587976" y="1949737"/>
            <a:ext cx="11953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缚（2分）</a:t>
            </a:r>
            <a:endParaRPr lang="en-US" altLang="zh-CN" dirty="0"/>
          </a:p>
        </p:txBody>
      </p:sp>
      <p:sp>
        <p:nvSpPr>
          <p:cNvPr id="7" name="QB_7_BD.7_1#506bb82bc?sp=1&amp;vcp=1&amp;pid=08219b0c7&amp;color=0,0,0&amp;vtp=1&amp;bbb=1"/>
          <p:cNvSpPr/>
          <p:nvPr/>
        </p:nvSpPr>
        <p:spPr>
          <a:xfrm>
            <a:off x="502920" y="2355312"/>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3.依据“昧”字意义的演变图，为“愚昧”的“昧”</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选择正确的解释(</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sz="1800" dirty="0"/>
          </a:p>
        </p:txBody>
      </p:sp>
      <p:pic>
        <p:nvPicPr>
          <p:cNvPr id="8" name="QB_7_BD.7_2#506bb82bc?vcp=1&amp;pid=08219b0c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655064" y="2846104"/>
            <a:ext cx="8887968" cy="2414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9" name="QB_7_AN.8_1#506bb82bc.bracket?vcp=1&amp;pid=08219b0c7&amp;color=0,0,0&amp;vpa=3&amp;vtp=1"/>
          <p:cNvSpPr/>
          <p:nvPr/>
        </p:nvSpPr>
        <p:spPr>
          <a:xfrm>
            <a:off x="6610825" y="2341977"/>
            <a:ext cx="3190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10" name="QB_7_AS.9_1#506bb82bc?vcp=1&amp;pid=08219b0c7&amp;color=0,0,0&amp;vtp=1&amp;bbb=1&amp;hb=1"/>
          <p:cNvSpPr/>
          <p:nvPr/>
        </p:nvSpPr>
        <p:spPr>
          <a:xfrm>
            <a:off x="502920" y="5398804"/>
            <a:ext cx="11183112" cy="7702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本题考查理解词义的能力。“愚昧”指缺乏知识，愚蠢而不明事理。“愚昧”的“昧”可理解为“</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心中不明，</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糊涂</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wipe(left)">
                                      <p:cBhvr>
                                        <p:cTn id="23" dur="500"/>
                                        <p:tgtEl>
                                          <p:spTgt spid="9">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wipe(left)">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wipe(left)">
                                      <p:cBhvr>
                                        <p:cTn id="31" dur="500"/>
                                        <p:tgtEl>
                                          <p:spTgt spid="10">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wipe(left)">
                                      <p:cBhvr>
                                        <p:cTn id="34" dur="500"/>
                                        <p:tgtEl>
                                          <p:spTgt spid="10">
                                            <p:txEl>
                                              <p:pRg st="0" end="0"/>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0">
                                            <p:txEl>
                                              <p:pRg st="1" end="1"/>
                                            </p:txEl>
                                          </p:spTgt>
                                        </p:tgtEl>
                                        <p:attrNameLst>
                                          <p:attrName>style.visibility</p:attrName>
                                        </p:attrNameLst>
                                      </p:cBhvr>
                                      <p:to>
                                        <p:strVal val="visible"/>
                                      </p:to>
                                    </p:set>
                                    <p:animEffect transition="in" filter="wipe(left)">
                                      <p:cBhvr>
                                        <p:cTn id="37"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9" grpId="0" animBg="1" build="p"/>
      <p:bldP spid="10"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4_1#c925a6fb9?sp=1&amp;vcp=1&amp;pid=12650f688&amp;color=0,0,0&amp;vtp=1&amp;bt=1&amp;bbb=1"/>
          <p:cNvSpPr/>
          <p:nvPr/>
        </p:nvSpPr>
        <p:spPr>
          <a:xfrm>
            <a:off x="502920" y="1086201"/>
            <a:ext cx="11368088"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4.【2023嘉兴中考】为宣传农耕文化，筹备组准备在基地围墙上配上相关图画，请同学们一起参与讨论。（5分）</a:t>
            </a:r>
            <a:endParaRPr lang="en-US" altLang="zh-CN" sz="1800" dirty="0"/>
          </a:p>
        </p:txBody>
      </p:sp>
      <p:pic>
        <p:nvPicPr>
          <p:cNvPr id="3" name="QB_6_BD.214_2#c925a6fb9?vcp=1&amp;pid=12650f68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056632" y="1567658"/>
            <a:ext cx="2084832" cy="8138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6_BD.214_3#c925a6fb9?vcp=1&amp;pid=12650f688&amp;color=0,0,0&amp;vtp=1&amp;bbb=1"/>
          <p:cNvSpPr/>
          <p:nvPr/>
        </p:nvSpPr>
        <p:spPr>
          <a:xfrm>
            <a:off x="502920" y="2520158"/>
            <a:ext cx="11183112" cy="7702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组长：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我认为可以在墙上画常用农具</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这是我画的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1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好主意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同学们不一定认识这几种农具</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我来注一下拼音</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再用汉字写出来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5" name="QB_6_BD.214_4#c925a6fb9?sp=1&amp;vcp=1&amp;pid=12650f688&amp;color=0,0,0&amp;vtp=1&amp;bbb=1"/>
          <p:cNvSpPr/>
          <p:nvPr/>
        </p:nvSpPr>
        <p:spPr>
          <a:xfrm>
            <a:off x="502920" y="3343816"/>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chú）</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头</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á</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刀</a:t>
            </a:r>
            <a:endParaRPr lang="en-US" altLang="zh-CN" sz="1800" dirty="0"/>
          </a:p>
        </p:txBody>
      </p:sp>
      <p:sp>
        <p:nvSpPr>
          <p:cNvPr id="6" name="QB_6_BD.214_5#c925a6fb9?sp=1&amp;vcp=1&amp;pid=12650f688&amp;color=0,0,0&amp;vtp=1&amp;bbb=1"/>
          <p:cNvSpPr/>
          <p:nvPr/>
        </p:nvSpPr>
        <p:spPr>
          <a:xfrm>
            <a:off x="502920" y="3754599"/>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1800" dirty="0"/>
          </a:p>
          <a:p>
            <a:pPr latinLnBrk="1">
              <a:lnSpc>
                <a:spcPts val="31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组</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不错啊</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这三个字有不少共同点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你是否也有发现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B_6_BD.214_6#c925a6fb9?sp=1&amp;vcp=1&amp;pid=12650f688&amp;color=0,0,0&amp;vtp=1&amp;bbb=1&amp;hb=1&amp;hltap=1"/>
          <p:cNvSpPr/>
          <p:nvPr/>
        </p:nvSpPr>
        <p:spPr>
          <a:xfrm>
            <a:off x="502920" y="4574384"/>
            <a:ext cx="11183112" cy="1591120"/>
          </a:xfrm>
          <a:prstGeom prst="rect">
            <a:avLst/>
          </a:prstGeom>
          <a:noFill/>
        </p:spPr>
        <p:txBody>
          <a:bodyPr wrap="none" lIns="0" tIns="0" rIns="0" bIns="0" rtlCol="0" anchor="t"/>
          <a:lstStyle/>
          <a:p>
            <a:pPr latinLnBrk="1">
              <a:lnSpc>
                <a:spcPts val="3300"/>
              </a:lnSpc>
            </a:pPr>
            <a:r>
              <a:rPr lang="en-US" altLang="zh-CN"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考我</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这难不倒我</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我可以从造字法</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部首等角度去探究发现</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a:t>
            </a:r>
            <a:endPar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33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_________________________________________________________________________________________________</a:t>
            </a:r>
            <a:endPar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33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_________________________________________________________________________________________________</a:t>
            </a:r>
            <a:endPar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31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_________________________________________________________________________________________________</a:t>
            </a:r>
            <a:endParaRPr lang="en-US" altLang="zh-CN" dirty="0">
              <a:solidFill>
                <a:srgbClr val="000000"/>
              </a:solidFill>
              <a:latin typeface="宋体" panose="02010600030101010101" pitchFamily="2" charset="-122"/>
            </a:endParaRPr>
          </a:p>
        </p:txBody>
      </p:sp>
      <p:sp>
        <p:nvSpPr>
          <p:cNvPr id="8" name="QB_6_AN.215_1#c925a6fb9.blank?vcp=1&amp;pid=12650f688&amp;color=0,0,0&amp;vpa=4&amp;vtp=1"/>
          <p:cNvSpPr/>
          <p:nvPr/>
        </p:nvSpPr>
        <p:spPr>
          <a:xfrm>
            <a:off x="1867376" y="3292381"/>
            <a:ext cx="3952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锄</a:t>
            </a:r>
            <a:endParaRPr lang="en-US" altLang="zh-CN" dirty="0"/>
          </a:p>
        </p:txBody>
      </p:sp>
      <p:sp>
        <p:nvSpPr>
          <p:cNvPr id="9" name="QB_6_AN.216_1#c925a6fb9.blank?vcp=1&amp;pid=12650f688&amp;color=0,0,0&amp;vpa=5&amp;vtp=1"/>
          <p:cNvSpPr/>
          <p:nvPr/>
        </p:nvSpPr>
        <p:spPr>
          <a:xfrm>
            <a:off x="4051776" y="3292381"/>
            <a:ext cx="3952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镰</a:t>
            </a:r>
            <a:endParaRPr lang="en-US" altLang="zh-CN" dirty="0"/>
          </a:p>
        </p:txBody>
      </p:sp>
      <p:sp>
        <p:nvSpPr>
          <p:cNvPr id="10" name="QB_6_AN.217_1#c925a6fb9.blank?vcp=1&amp;pid=12650f688&amp;color=0,0,0&amp;vpa=6&amp;vtp=1&amp;bbb=1"/>
          <p:cNvSpPr/>
          <p:nvPr/>
        </p:nvSpPr>
        <p:spPr>
          <a:xfrm>
            <a:off x="2172176" y="3724119"/>
            <a:ext cx="11953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锹（3分）</a:t>
            </a:r>
            <a:endParaRPr lang="en-US" altLang="zh-CN" dirty="0"/>
          </a:p>
        </p:txBody>
      </p:sp>
      <p:sp>
        <p:nvSpPr>
          <p:cNvPr id="11" name="QB_6_AN.218_1#c925a6fb9?sp=1&amp;vcp=1&amp;pid=12650f688&amp;color=0,0,0&amp;vtp=1&amp;bbb=1&amp;hb=1&amp;hla=1"/>
          <p:cNvSpPr/>
          <p:nvPr/>
        </p:nvSpPr>
        <p:spPr>
          <a:xfrm>
            <a:off x="502920" y="4548984"/>
            <a:ext cx="11183112" cy="1582865"/>
          </a:xfrm>
          <a:prstGeom prst="rect">
            <a:avLst/>
          </a:prstGeom>
          <a:noFill/>
        </p:spPr>
        <p:txBody>
          <a:bodyPr wrap="none" lIns="0" tIns="0" rIns="0" bIns="0" rtlCol="0" anchor="t"/>
          <a:lstStyle/>
          <a:p>
            <a:pPr latinLnBrk="1">
              <a:lnSpc>
                <a:spcPts val="32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示例一】都是形声字</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，左边是形</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旁</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，右边是声旁。都是左右结构。都是“钅”偏旁。</a:t>
            </a:r>
            <a:endParaRPr lang="en-US" altLang="zh-CN" sz="1800" dirty="0"/>
          </a:p>
          <a:p>
            <a:pPr latinLnBrk="1">
              <a:lnSpc>
                <a:spcPts val="32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示例二】都是形声字，都用了“钅”偏旁。</a:t>
            </a:r>
            <a:endParaRPr lang="en-US" altLang="zh-CN" sz="1800" dirty="0"/>
          </a:p>
          <a:p>
            <a:pPr latinLnBrk="1">
              <a:lnSpc>
                <a:spcPts val="32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示例三】这几个字都是“钅”偏旁，由此可推断这些农具是铁制造的。（2</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wipe(left)">
                                      <p:cBhvr>
                                        <p:cTn id="7" dur="500"/>
                                        <p:tgtEl>
                                          <p:spTgt spid="8">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wipe(left)">
                                      <p:cBhvr>
                                        <p:cTn id="10" dur="500"/>
                                        <p:tgtEl>
                                          <p:spTgt spid="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wipe(left)">
                                      <p:cBhvr>
                                        <p:cTn id="15" dur="500"/>
                                        <p:tgtEl>
                                          <p:spTgt spid="9">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wipe(left)">
                                      <p:cBhvr>
                                        <p:cTn id="18" dur="500"/>
                                        <p:tgtEl>
                                          <p:spTgt spid="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wipe(left)">
                                      <p:cBhvr>
                                        <p:cTn id="23" dur="500"/>
                                        <p:tgtEl>
                                          <p:spTgt spid="10">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wipe(left)">
                                      <p:cBhvr>
                                        <p:cTn id="26" dur="500"/>
                                        <p:tgtEl>
                                          <p:spTgt spid="10">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1">
                                            <p:bg/>
                                          </p:spTgt>
                                        </p:tgtEl>
                                        <p:attrNameLst>
                                          <p:attrName>style.visibility</p:attrName>
                                        </p:attrNameLst>
                                      </p:cBhvr>
                                      <p:to>
                                        <p:strVal val="visible"/>
                                      </p:to>
                                    </p:set>
                                    <p:animEffect transition="in" filter="wipe(left)">
                                      <p:cBhvr>
                                        <p:cTn id="31" dur="500"/>
                                        <p:tgtEl>
                                          <p:spTgt spid="11">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1">
                                            <p:txEl>
                                              <p:pRg st="0" end="0"/>
                                            </p:txEl>
                                          </p:spTgt>
                                        </p:tgtEl>
                                        <p:attrNameLst>
                                          <p:attrName>style.visibility</p:attrName>
                                        </p:attrNameLst>
                                      </p:cBhvr>
                                      <p:to>
                                        <p:strVal val="visible"/>
                                      </p:to>
                                    </p:set>
                                    <p:animEffect transition="in" filter="wipe(left)">
                                      <p:cBhvr>
                                        <p:cTn id="34" dur="500"/>
                                        <p:tgtEl>
                                          <p:spTgt spid="11">
                                            <p:txEl>
                                              <p:pRg st="0" end="0"/>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1">
                                            <p:txEl>
                                              <p:pRg st="1" end="1"/>
                                            </p:txEl>
                                          </p:spTgt>
                                        </p:tgtEl>
                                        <p:attrNameLst>
                                          <p:attrName>style.visibility</p:attrName>
                                        </p:attrNameLst>
                                      </p:cBhvr>
                                      <p:to>
                                        <p:strVal val="visible"/>
                                      </p:to>
                                    </p:set>
                                    <p:animEffect transition="in" filter="wipe(left)">
                                      <p:cBhvr>
                                        <p:cTn id="37" dur="500"/>
                                        <p:tgtEl>
                                          <p:spTgt spid="11">
                                            <p:txEl>
                                              <p:pRg st="1" end="1"/>
                                            </p:txEl>
                                          </p:spTgt>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1">
                                            <p:txEl>
                                              <p:pRg st="2" end="2"/>
                                            </p:txEl>
                                          </p:spTgt>
                                        </p:tgtEl>
                                        <p:attrNameLst>
                                          <p:attrName>style.visibility</p:attrName>
                                        </p:attrNameLst>
                                      </p:cBhvr>
                                      <p:to>
                                        <p:strVal val="visible"/>
                                      </p:to>
                                    </p:set>
                                    <p:animEffect transition="in" filter="wipe(left)">
                                      <p:cBhvr>
                                        <p:cTn id="40" dur="500"/>
                                        <p:tgtEl>
                                          <p:spTgt spid="11">
                                            <p:txEl>
                                              <p:pRg st="2" end="2"/>
                                            </p:txEl>
                                          </p:spTgt>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1">
                                            <p:txEl>
                                              <p:pRg st="3" end="3"/>
                                            </p:txEl>
                                          </p:spTgt>
                                        </p:tgtEl>
                                        <p:attrNameLst>
                                          <p:attrName>style.visibility</p:attrName>
                                        </p:attrNameLst>
                                      </p:cBhvr>
                                      <p:to>
                                        <p:strVal val="visible"/>
                                      </p:to>
                                    </p:set>
                                    <p:animEffect transition="in" filter="wipe(left)">
                                      <p:cBhvr>
                                        <p:cTn id="43" dur="500"/>
                                        <p:tgtEl>
                                          <p:spTgt spid="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build="p"/>
      <p:bldP spid="9" grpId="0" animBg="1" build="p"/>
      <p:bldP spid="10" grpId="0" animBg="1" build="p"/>
      <p:bldP spid="11"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6_BD.14_1#d001ba587?htil=1&amp;vcp=1&amp;pid=12650f688&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167909" y="964008"/>
            <a:ext cx="2393631" cy="242722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6_BD.14_2#d001ba587?htil=1&amp;sp=1&amp;vcp=1&amp;pid=12650f688&amp;color=0,0,0&amp;vtp=1&amp;bt=1&amp;bbb=1&amp;hs=1"/>
          <p:cNvSpPr/>
          <p:nvPr/>
        </p:nvSpPr>
        <p:spPr>
          <a:xfrm>
            <a:off x="502920" y="900000"/>
            <a:ext cx="84399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5.【2023绍兴中考改编】阅读图、文，根据语境填空。（7分）</a:t>
            </a:r>
            <a:endParaRPr lang="en-US" altLang="zh-CN" sz="1800" dirty="0">
              <a:solidFill>
                <a:srgbClr val="000000"/>
              </a:solidFill>
            </a:endParaRPr>
          </a:p>
        </p:txBody>
      </p:sp>
      <p:pic>
        <p:nvPicPr>
          <p:cNvPr id="4" name="QB_6_BD.14_2#d001ba587?htil=1&amp;vcp=1&amp;pid=12650f688&amp;color=0,0,0&amp;tib=255,255,255&amp;iip=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15525" y="1316750"/>
            <a:ext cx="374904" cy="3749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6_BD.14_3#d001ba587?htil=1&amp;vcp=1&amp;pid=12650f688&amp;color=0,0,0&amp;vtp=1&amp;bbb=1&amp;hb=1&amp;hs=1"/>
          <p:cNvSpPr/>
          <p:nvPr/>
        </p:nvSpPr>
        <p:spPr>
          <a:xfrm>
            <a:off x="502920" y="1298462"/>
            <a:ext cx="8439912" cy="1189355"/>
          </a:xfrm>
          <a:prstGeom prst="rect">
            <a:avLst/>
          </a:prstGeom>
          <a:noFill/>
        </p:spPr>
        <p:txBody>
          <a:bodyPr wrap="none" lIns="0" tIns="0" rIns="0" bIns="0" rtlCol="0" anchor="t"/>
          <a:lstStyle/>
          <a:p>
            <a:pPr algn="l" latinLnBrk="1">
              <a:lnSpc>
                <a:spcPts val="33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看我做的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绍兴地名有文化</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如图</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有发现吗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有些地方以地理特征命名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近水之地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地名就含与水</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有关的字</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solidFill>
                <a:srgbClr val="000000"/>
              </a:solidFill>
            </a:endParaRPr>
          </a:p>
        </p:txBody>
      </p:sp>
      <p:pic>
        <p:nvPicPr>
          <p:cNvPr id="6" name="QB_6_BD.14_3#d001ba587?htil=1&amp;vcp=1&amp;pid=12650f688&amp;color=0,0,0&amp;tib=255,255,255&amp;iip=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0953" y="2488643"/>
            <a:ext cx="384048" cy="5669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B_6_BD.14_4#d001ba587?htil=1&amp;vcp=1&amp;pid=12650f688&amp;color=0,0,0&amp;vtp=1&amp;bbb=1&amp;hb=1&amp;hs=1"/>
          <p:cNvSpPr/>
          <p:nvPr/>
        </p:nvSpPr>
        <p:spPr>
          <a:xfrm>
            <a:off x="502920" y="2486357"/>
            <a:ext cx="8439912" cy="922655"/>
          </a:xfrm>
          <a:prstGeom prst="rect">
            <a:avLst/>
          </a:prstGeom>
          <a:noFill/>
        </p:spPr>
        <p:txBody>
          <a:bodyPr wrap="none" lIns="0" tIns="0" rIns="0" bIns="0" rtlCol="0" anchor="t"/>
          <a:lstStyle/>
          <a:p>
            <a:pPr algn="l" latinLnBrk="1">
              <a:lnSpc>
                <a:spcPts val="4500"/>
              </a:lnSpc>
            </a:pPr>
            <a:r>
              <a:rPr lang="en-US" altLang="zh-CN" sz="25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有些地名能显示与山水的位置关系呢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岭南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位于马家曲岭的南面</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古地名</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山阴</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就表示这个地方位于会稽山的</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solidFill>
                <a:srgbClr val="000000"/>
              </a:solidFill>
            </a:endParaRPr>
          </a:p>
        </p:txBody>
      </p:sp>
      <p:pic>
        <p:nvPicPr>
          <p:cNvPr id="8" name="QB_6_BD.14_4#d001ba587?htil=1&amp;vcp=1&amp;pid=12650f688&amp;color=0,0,0&amp;tib=255,255,255&amp;iip=3&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07524" y="3505660"/>
            <a:ext cx="448056" cy="4480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9" name="QB_6_BD.14_5#d001ba587?htil=1&amp;vcp=1&amp;pid=12650f688&amp;color=0,0,0&amp;vtp=1&amp;bbb=1"/>
          <p:cNvSpPr/>
          <p:nvPr/>
        </p:nvSpPr>
        <p:spPr>
          <a:xfrm>
            <a:off x="502920" y="3501024"/>
            <a:ext cx="8439912" cy="438404"/>
          </a:xfrm>
          <a:prstGeom prst="rect">
            <a:avLst/>
          </a:prstGeom>
          <a:noFill/>
        </p:spPr>
        <p:txBody>
          <a:bodyPr wrap="none" lIns="0" tIns="0" rIns="0" bIns="0" rtlCol="0" anchor="t"/>
          <a:lstStyle/>
          <a:p>
            <a:pPr algn="l" latinLnBrk="1">
              <a:lnSpc>
                <a:spcPts val="3900"/>
              </a:lnSpc>
            </a:pPr>
            <a:r>
              <a:rPr lang="en-US" altLang="zh-CN" sz="225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有些地方以功能命名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驿亭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因古道驿站得名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solidFill>
                <a:srgbClr val="000000"/>
              </a:solidFill>
            </a:endParaRPr>
          </a:p>
        </p:txBody>
      </p:sp>
      <p:pic>
        <p:nvPicPr>
          <p:cNvPr id="10" name="QB_6_BD.14_5#d001ba587?htil=1&amp;vcp=1&amp;pid=12650f688&amp;color=0,0,0&amp;tib=255,255,255&amp;iip=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28" y="4008134"/>
            <a:ext cx="384048" cy="5669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11" name="QB_6_BD.14_6#d001ba587?htil=1&amp;vcp=1&amp;pid=12650f688&amp;color=0,0,0&amp;vtp=1&amp;bbb=1&amp;hs=1"/>
          <p:cNvSpPr/>
          <p:nvPr/>
        </p:nvSpPr>
        <p:spPr>
          <a:xfrm>
            <a:off x="503995" y="4011690"/>
            <a:ext cx="11184010" cy="550037"/>
          </a:xfrm>
          <a:prstGeom prst="rect">
            <a:avLst/>
          </a:prstGeom>
          <a:noFill/>
        </p:spPr>
        <p:txBody>
          <a:bodyPr wrap="none" lIns="0" tIns="0" rIns="0" bIns="0" rtlCol="0" anchor="t"/>
          <a:lstStyle/>
          <a:p>
            <a:pPr algn="l" latinLnBrk="1">
              <a:lnSpc>
                <a:spcPts val="4900"/>
              </a:lnSpc>
            </a:pPr>
            <a:r>
              <a:rPr lang="en-US" altLang="zh-CN" sz="28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谢安后人集资修筑了防水长</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dī③</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他们的居住地就名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谢塘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solidFill>
                <a:srgbClr val="000000"/>
              </a:solidFill>
            </a:endParaRPr>
          </a:p>
        </p:txBody>
      </p:sp>
      <p:pic>
        <p:nvPicPr>
          <p:cNvPr id="12" name="QB_6_BD.14_6#d001ba587?htil=1&amp;vcp=1&amp;pid=12650f688&amp;color=0,0,0&amp;tib=255,255,255&amp;iip=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07456" y="4575443"/>
            <a:ext cx="393192"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13" name="QB_6_BD.14_7#d001ba587?htil=1&amp;vcp=1&amp;pid=12650f688&amp;color=0,0,0&amp;vtp=1&amp;bbb=1&amp;hb=1&amp;hs=1"/>
          <p:cNvSpPr/>
          <p:nvPr/>
        </p:nvSpPr>
        <p:spPr>
          <a:xfrm>
            <a:off x="503995" y="4566299"/>
            <a:ext cx="11184010" cy="770255"/>
          </a:xfrm>
          <a:prstGeom prst="rect">
            <a:avLst/>
          </a:prstGeom>
          <a:noFill/>
        </p:spPr>
        <p:txBody>
          <a:bodyPr wrap="none" lIns="0" tIns="0" rIns="0" bIns="0" rtlCol="0" anchor="t"/>
          <a:lstStyle/>
          <a:p>
            <a:pPr algn="l" latinLnBrk="1">
              <a:lnSpc>
                <a:spcPts val="33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有些地方以美好愿望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精神追求命名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福全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寄托着万福俱全的愿望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崇仁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展现了当地崇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à</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nɡ</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仁义的民风</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solidFill>
                <a:srgbClr val="000000"/>
              </a:solidFill>
            </a:endParaRPr>
          </a:p>
        </p:txBody>
      </p:sp>
      <p:pic>
        <p:nvPicPr>
          <p:cNvPr id="14" name="QB_6_BD.14_7#d001ba587?htil=1&amp;vcp=1&amp;pid=12650f688&amp;color=0,0,0&amp;tib=255,255,255&amp;iip=6&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07456" y="5411484"/>
            <a:ext cx="393192" cy="5852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15" name="QB_6_BD.14_8#d001ba587?htil=1&amp;vcp=1&amp;pid=12650f688&amp;color=0,0,0&amp;vtp=1&amp;bbb=1&amp;hb=1&amp;hs=1"/>
          <p:cNvSpPr/>
          <p:nvPr/>
        </p:nvSpPr>
        <p:spPr>
          <a:xfrm>
            <a:off x="503995" y="5413770"/>
            <a:ext cx="11184010" cy="935355"/>
          </a:xfrm>
          <a:prstGeom prst="rect">
            <a:avLst/>
          </a:prstGeom>
          <a:noFill/>
        </p:spPr>
        <p:txBody>
          <a:bodyPr wrap="none" lIns="0" tIns="0" rIns="0" bIns="0" rtlCol="0" anchor="t"/>
          <a:lstStyle/>
          <a:p>
            <a:pPr algn="l" latinLnBrk="1">
              <a:lnSpc>
                <a:spcPts val="4600"/>
              </a:lnSpc>
            </a:pPr>
            <a:r>
              <a:rPr lang="en-US" altLang="zh-CN" sz="255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齐贤</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语出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见贤思齐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其精神追求与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论语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述而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相近</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solidFill>
                <a:srgbClr val="000000"/>
              </a:solidFill>
            </a:endParaRPr>
          </a:p>
        </p:txBody>
      </p:sp>
      <p:sp>
        <p:nvSpPr>
          <p:cNvPr id="16" name="QB_6_AN.15_1#d001ba587.blank?vcp=1&amp;pid=12650f688&amp;color=0,0,0&amp;vpa=7&amp;vtp=1&amp;bbb=1"/>
          <p:cNvSpPr/>
          <p:nvPr/>
        </p:nvSpPr>
        <p:spPr>
          <a:xfrm>
            <a:off x="2210276" y="1687082"/>
            <a:ext cx="6238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滨海</a:t>
            </a:r>
            <a:endParaRPr lang="en-US" altLang="zh-CN" dirty="0">
              <a:solidFill>
                <a:srgbClr val="FF0000"/>
              </a:solidFill>
            </a:endParaRPr>
          </a:p>
        </p:txBody>
      </p:sp>
      <p:sp>
        <p:nvSpPr>
          <p:cNvPr id="17" name="QB_6_AN.16_1#d001ba587.blank?vcp=1&amp;pid=12650f688&amp;color=0,0,0&amp;vpa=8&amp;vtp=1&amp;bbb=1"/>
          <p:cNvSpPr/>
          <p:nvPr/>
        </p:nvSpPr>
        <p:spPr>
          <a:xfrm>
            <a:off x="3124676" y="1687082"/>
            <a:ext cx="38242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漓渚（含与水有关的字的地名均可）</a:t>
            </a:r>
            <a:endParaRPr lang="en-US" altLang="zh-CN" dirty="0">
              <a:solidFill>
                <a:srgbClr val="FF0000"/>
              </a:solidFill>
            </a:endParaRPr>
          </a:p>
        </p:txBody>
      </p:sp>
      <p:sp>
        <p:nvSpPr>
          <p:cNvPr id="18" name="QB_6_AN.17_1#d001ba587.blank?vcp=1&amp;pid=12650f688&amp;color=0,0,0&amp;vpa=9&amp;vtp=1"/>
          <p:cNvSpPr/>
          <p:nvPr/>
        </p:nvSpPr>
        <p:spPr>
          <a:xfrm>
            <a:off x="4369276" y="3006422"/>
            <a:ext cx="3952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北</a:t>
            </a:r>
            <a:endParaRPr lang="en-US" altLang="zh-CN" dirty="0">
              <a:solidFill>
                <a:srgbClr val="FF0000"/>
              </a:solidFill>
            </a:endParaRPr>
          </a:p>
        </p:txBody>
      </p:sp>
      <p:sp>
        <p:nvSpPr>
          <p:cNvPr id="19" name="QB_6_AN.18_1#d001ba587.blank?vcp=1&amp;pid=12650f688&amp;color=0,0,0&amp;vpa=10&amp;vtp=1"/>
          <p:cNvSpPr/>
          <p:nvPr/>
        </p:nvSpPr>
        <p:spPr>
          <a:xfrm>
            <a:off x="4745001" y="4202571"/>
            <a:ext cx="395288" cy="268605"/>
          </a:xfrm>
          <a:prstGeom prst="rect">
            <a:avLst/>
          </a:prstGeom>
          <a:noFill/>
        </p:spPr>
        <p:txBody>
          <a:bodyPr wrap="none" lIns="0" tIns="0" rIns="0" bIns="0" rtlCol="0" anchor="t"/>
          <a:lstStyle/>
          <a:p>
            <a:pPr algn="ctr" latinLnBrk="1">
              <a:lnSpc>
                <a:spcPts val="22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堤</a:t>
            </a:r>
            <a:endParaRPr lang="en-US" altLang="zh-CN" dirty="0">
              <a:solidFill>
                <a:srgbClr val="FF0000"/>
              </a:solidFill>
            </a:endParaRPr>
          </a:p>
        </p:txBody>
      </p:sp>
      <p:sp>
        <p:nvSpPr>
          <p:cNvPr id="20" name="QB_6_AN.19_1#d001ba587.blank?vcp=1&amp;pid=12650f688&amp;color=0,0,0&amp;vpa=11&amp;vtp=1"/>
          <p:cNvSpPr/>
          <p:nvPr/>
        </p:nvSpPr>
        <p:spPr>
          <a:xfrm>
            <a:off x="738151" y="4933964"/>
            <a:ext cx="395288" cy="354330"/>
          </a:xfrm>
          <a:prstGeom prst="rect">
            <a:avLst/>
          </a:prstGeom>
          <a:noFill/>
        </p:spPr>
        <p:txBody>
          <a:bodyPr wrap="none" lIns="0" tIns="0" rIns="0" bIns="0" rtlCol="0" anchor="t"/>
          <a:lstStyle/>
          <a:p>
            <a:pPr algn="ct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尚</a:t>
            </a:r>
            <a:endParaRPr lang="en-US" altLang="zh-CN" dirty="0">
              <a:solidFill>
                <a:srgbClr val="FF0000"/>
              </a:solidFill>
            </a:endParaRPr>
          </a:p>
        </p:txBody>
      </p:sp>
      <p:sp>
        <p:nvSpPr>
          <p:cNvPr id="21" name="QB_6_AN.20_1#d001ba587.blank?vcp=1&amp;pid=12650f688&amp;color=0,0,0&amp;vpa=12&amp;vtp=1&amp;bbb=1"/>
          <p:cNvSpPr/>
          <p:nvPr/>
        </p:nvSpPr>
        <p:spPr>
          <a:xfrm>
            <a:off x="6980200" y="5569726"/>
            <a:ext cx="852488" cy="268605"/>
          </a:xfrm>
          <a:prstGeom prst="rect">
            <a:avLst/>
          </a:prstGeom>
          <a:noFill/>
        </p:spPr>
        <p:txBody>
          <a:bodyPr wrap="none" lIns="0" tIns="0" rIns="0" bIns="0" rtlCol="0" anchor="t"/>
          <a:lstStyle/>
          <a:p>
            <a:pPr algn="ctr" latinLnBrk="1">
              <a:lnSpc>
                <a:spcPts val="22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三人行</a:t>
            </a:r>
            <a:endParaRPr lang="en-US" altLang="zh-CN" dirty="0">
              <a:solidFill>
                <a:srgbClr val="FF0000"/>
              </a:solidFill>
            </a:endParaRPr>
          </a:p>
        </p:txBody>
      </p:sp>
      <p:sp>
        <p:nvSpPr>
          <p:cNvPr id="22" name="QB_6_AN.21_1#d001ba587.blank?vcp=1&amp;pid=12650f688&amp;color=0,0,0&amp;vpa=13&amp;vtp=1&amp;bbb=1&amp;hb=1"/>
          <p:cNvSpPr/>
          <p:nvPr/>
        </p:nvSpPr>
        <p:spPr>
          <a:xfrm>
            <a:off x="503995" y="5432566"/>
            <a:ext cx="11184010" cy="778955"/>
          </a:xfrm>
          <a:prstGeom prst="rect">
            <a:avLst/>
          </a:prstGeom>
          <a:noFill/>
        </p:spPr>
        <p:txBody>
          <a:bodyPr wrap="square" lIns="0" tIns="0" rIns="0" bIns="0" rtlCol="0" anchor="t"/>
          <a:lstStyle/>
          <a:p>
            <a:pPr latinLnBrk="1">
              <a:lnSpc>
                <a:spcPct val="150000"/>
              </a:lnSpc>
            </a:pPr>
            <a:r>
              <a:rPr lang="en-US" altLang="zh-CN" b="1"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必有我师焉</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择其善者而从之</a:t>
            </a:r>
            <a:r>
              <a:rPr lang="en-US" altLang="zh-CN" b="1"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其不善者而改之</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）（7分）</a:t>
            </a:r>
            <a:endParaRPr lang="en-US" altLang="zh-CN" dirty="0">
              <a:solidFill>
                <a:srgbClr val="FF0000"/>
              </a:solidFill>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
                                            <p:bg/>
                                          </p:spTgt>
                                        </p:tgtEl>
                                        <p:attrNameLst>
                                          <p:attrName>style.visibility</p:attrName>
                                        </p:attrNameLst>
                                      </p:cBhvr>
                                      <p:to>
                                        <p:strVal val="visible"/>
                                      </p:to>
                                    </p:set>
                                    <p:animEffect transition="in" filter="wipe(left)">
                                      <p:cBhvr>
                                        <p:cTn id="7" dur="500"/>
                                        <p:tgtEl>
                                          <p:spTgt spid="16">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xEl>
                                              <p:pRg st="0" end="0"/>
                                            </p:txEl>
                                          </p:spTgt>
                                        </p:tgtEl>
                                        <p:attrNameLst>
                                          <p:attrName>style.visibility</p:attrName>
                                        </p:attrNameLst>
                                      </p:cBhvr>
                                      <p:to>
                                        <p:strVal val="visible"/>
                                      </p:to>
                                    </p:set>
                                    <p:animEffect transition="in" filter="wipe(left)">
                                      <p:cBhvr>
                                        <p:cTn id="10" dur="500"/>
                                        <p:tgtEl>
                                          <p:spTgt spid="1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7">
                                            <p:bg/>
                                          </p:spTgt>
                                        </p:tgtEl>
                                        <p:attrNameLst>
                                          <p:attrName>style.visibility</p:attrName>
                                        </p:attrNameLst>
                                      </p:cBhvr>
                                      <p:to>
                                        <p:strVal val="visible"/>
                                      </p:to>
                                    </p:set>
                                    <p:animEffect transition="in" filter="wipe(left)">
                                      <p:cBhvr>
                                        <p:cTn id="15" dur="500"/>
                                        <p:tgtEl>
                                          <p:spTgt spid="17">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Effect transition="in" filter="wipe(left)">
                                      <p:cBhvr>
                                        <p:cTn id="18" dur="500"/>
                                        <p:tgtEl>
                                          <p:spTgt spid="1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8">
                                            <p:bg/>
                                          </p:spTgt>
                                        </p:tgtEl>
                                        <p:attrNameLst>
                                          <p:attrName>style.visibility</p:attrName>
                                        </p:attrNameLst>
                                      </p:cBhvr>
                                      <p:to>
                                        <p:strVal val="visible"/>
                                      </p:to>
                                    </p:set>
                                    <p:animEffect transition="in" filter="wipe(left)">
                                      <p:cBhvr>
                                        <p:cTn id="23" dur="500"/>
                                        <p:tgtEl>
                                          <p:spTgt spid="1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
                                            <p:txEl>
                                              <p:pRg st="0" end="0"/>
                                            </p:txEl>
                                          </p:spTgt>
                                        </p:tgtEl>
                                        <p:attrNameLst>
                                          <p:attrName>style.visibility</p:attrName>
                                        </p:attrNameLst>
                                      </p:cBhvr>
                                      <p:to>
                                        <p:strVal val="visible"/>
                                      </p:to>
                                    </p:set>
                                    <p:animEffect transition="in" filter="wipe(left)">
                                      <p:cBhvr>
                                        <p:cTn id="26" dur="500"/>
                                        <p:tgtEl>
                                          <p:spTgt spid="1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9">
                                            <p:bg/>
                                          </p:spTgt>
                                        </p:tgtEl>
                                        <p:attrNameLst>
                                          <p:attrName>style.visibility</p:attrName>
                                        </p:attrNameLst>
                                      </p:cBhvr>
                                      <p:to>
                                        <p:strVal val="visible"/>
                                      </p:to>
                                    </p:set>
                                    <p:animEffect transition="in" filter="wipe(left)">
                                      <p:cBhvr>
                                        <p:cTn id="31" dur="500"/>
                                        <p:tgtEl>
                                          <p:spTgt spid="19">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9">
                                            <p:txEl>
                                              <p:pRg st="0" end="0"/>
                                            </p:txEl>
                                          </p:spTgt>
                                        </p:tgtEl>
                                        <p:attrNameLst>
                                          <p:attrName>style.visibility</p:attrName>
                                        </p:attrNameLst>
                                      </p:cBhvr>
                                      <p:to>
                                        <p:strVal val="visible"/>
                                      </p:to>
                                    </p:set>
                                    <p:animEffect transition="in" filter="wipe(left)">
                                      <p:cBhvr>
                                        <p:cTn id="34" dur="500"/>
                                        <p:tgtEl>
                                          <p:spTgt spid="1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20">
                                            <p:bg/>
                                          </p:spTgt>
                                        </p:tgtEl>
                                        <p:attrNameLst>
                                          <p:attrName>style.visibility</p:attrName>
                                        </p:attrNameLst>
                                      </p:cBhvr>
                                      <p:to>
                                        <p:strVal val="visible"/>
                                      </p:to>
                                    </p:set>
                                    <p:animEffect transition="in" filter="wipe(left)">
                                      <p:cBhvr>
                                        <p:cTn id="39" dur="500"/>
                                        <p:tgtEl>
                                          <p:spTgt spid="20">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20">
                                            <p:txEl>
                                              <p:pRg st="0" end="0"/>
                                            </p:txEl>
                                          </p:spTgt>
                                        </p:tgtEl>
                                        <p:attrNameLst>
                                          <p:attrName>style.visibility</p:attrName>
                                        </p:attrNameLst>
                                      </p:cBhvr>
                                      <p:to>
                                        <p:strVal val="visible"/>
                                      </p:to>
                                    </p:set>
                                    <p:animEffect transition="in" filter="wipe(left)">
                                      <p:cBhvr>
                                        <p:cTn id="42" dur="500"/>
                                        <p:tgtEl>
                                          <p:spTgt spid="2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1">
                                            <p:bg/>
                                          </p:spTgt>
                                        </p:tgtEl>
                                        <p:attrNameLst>
                                          <p:attrName>style.visibility</p:attrName>
                                        </p:attrNameLst>
                                      </p:cBhvr>
                                      <p:to>
                                        <p:strVal val="visible"/>
                                      </p:to>
                                    </p:set>
                                    <p:animEffect transition="in" filter="wipe(left)">
                                      <p:cBhvr>
                                        <p:cTn id="47" dur="500"/>
                                        <p:tgtEl>
                                          <p:spTgt spid="21">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1">
                                            <p:txEl>
                                              <p:pRg st="0" end="0"/>
                                            </p:txEl>
                                          </p:spTgt>
                                        </p:tgtEl>
                                        <p:attrNameLst>
                                          <p:attrName>style.visibility</p:attrName>
                                        </p:attrNameLst>
                                      </p:cBhvr>
                                      <p:to>
                                        <p:strVal val="visible"/>
                                      </p:to>
                                    </p:set>
                                    <p:animEffect transition="in" filter="wipe(left)">
                                      <p:cBhvr>
                                        <p:cTn id="50" dur="500"/>
                                        <p:tgtEl>
                                          <p:spTgt spid="2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22">
                                            <p:bg/>
                                          </p:spTgt>
                                        </p:tgtEl>
                                        <p:attrNameLst>
                                          <p:attrName>style.visibility</p:attrName>
                                        </p:attrNameLst>
                                      </p:cBhvr>
                                      <p:to>
                                        <p:strVal val="visible"/>
                                      </p:to>
                                    </p:set>
                                    <p:animEffect transition="in" filter="wipe(left)">
                                      <p:cBhvr>
                                        <p:cTn id="55" dur="500"/>
                                        <p:tgtEl>
                                          <p:spTgt spid="22">
                                            <p:bg/>
                                          </p:spTgt>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2">
                                            <p:txEl>
                                              <p:pRg st="0" end="0"/>
                                            </p:txEl>
                                          </p:spTgt>
                                        </p:tgtEl>
                                        <p:attrNameLst>
                                          <p:attrName>style.visibility</p:attrName>
                                        </p:attrNameLst>
                                      </p:cBhvr>
                                      <p:to>
                                        <p:strVal val="visible"/>
                                      </p:to>
                                    </p:set>
                                    <p:animEffect transition="in" filter="wipe(left)">
                                      <p:cBhvr>
                                        <p:cTn id="58"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build="p"/>
      <p:bldP spid="17" grpId="0" animBg="1" build="p"/>
      <p:bldP spid="18" grpId="0" animBg="1" build="p"/>
      <p:bldP spid="19" grpId="0" animBg="1" build="p"/>
      <p:bldP spid="20" grpId="0" animBg="1" build="p"/>
      <p:bldP spid="21" grpId="0" animBg="1" build="p"/>
      <p:bldP spid="2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30_1#40fe95ecd?vcp=1&amp;pid=12650f688&amp;color=0,0,0&amp;vtp=1&amp;bt=1&amp;bbb=1"/>
          <p:cNvSpPr/>
          <p:nvPr/>
        </p:nvSpPr>
        <p:spPr>
          <a:xfrm>
            <a:off x="502920" y="974029"/>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6.【2023衢州中考】同学们梳理了常见的含“绿”字词语，绘制了下面的词义演变地图。请你——</a:t>
            </a:r>
            <a:endParaRPr lang="en-US" altLang="zh-CN" sz="1800" dirty="0"/>
          </a:p>
        </p:txBody>
      </p:sp>
      <p:sp>
        <p:nvSpPr>
          <p:cNvPr id="3" name="QB_7_BD.31_1#29baebcdc?sp=1&amp;vcp=1&amp;pid=40fe95ecd&amp;color=0,0,0&amp;vtp=1&amp;bbb=1"/>
          <p:cNvSpPr/>
          <p:nvPr/>
        </p:nvSpPr>
        <p:spPr>
          <a:xfrm>
            <a:off x="502920" y="1370459"/>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（1）根据词义，将“植绿护绿”“绿色通道”“绿色出行”填入下图A、B、C处恰当的位置。（3分）</a:t>
            </a:r>
            <a:endParaRPr lang="en-US" altLang="zh-CN" sz="1800" dirty="0"/>
          </a:p>
        </p:txBody>
      </p:sp>
      <p:pic>
        <p:nvPicPr>
          <p:cNvPr id="4" name="QB_7_BD.31_2#29baebcdc?vcp=1&amp;pid=40fe95ec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489318" y="1861251"/>
            <a:ext cx="3219460" cy="312374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7_BD.31_3#29baebcdc?vcp=1&amp;pid=40fe95ecd&amp;color=0,0,0&amp;vtp=1&amp;bbb=1"/>
          <p:cNvSpPr/>
          <p:nvPr/>
        </p:nvSpPr>
        <p:spPr>
          <a:xfrm>
            <a:off x="502920" y="5112451"/>
            <a:ext cx="11183112" cy="1189355"/>
          </a:xfrm>
          <a:prstGeom prst="rect">
            <a:avLst/>
          </a:prstGeom>
          <a:noFill/>
        </p:spPr>
        <p:txBody>
          <a:bodyPr wrap="none" lIns="0" tIns="0" rIns="0" bIns="0" rtlCol="0" anchor="t"/>
          <a:lstStyle/>
          <a:p>
            <a:pPr algn="l"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1800" dirty="0"/>
          </a:p>
        </p:txBody>
      </p:sp>
      <p:sp>
        <p:nvSpPr>
          <p:cNvPr id="6" name="QB_7_AN.32_1#29baebcdc.blank?vcp=1&amp;pid=40fe95ecd&amp;color=0,0,0&amp;vpa=18&amp;vtp=1&amp;bbb=1"/>
          <p:cNvSpPr/>
          <p:nvPr/>
        </p:nvSpPr>
        <p:spPr>
          <a:xfrm>
            <a:off x="673576" y="5081971"/>
            <a:ext cx="10810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植绿护绿</a:t>
            </a:r>
            <a:endParaRPr lang="en-US" altLang="zh-CN" dirty="0"/>
          </a:p>
        </p:txBody>
      </p:sp>
      <p:sp>
        <p:nvSpPr>
          <p:cNvPr id="7" name="QB_7_AN.33_1#29baebcdc.blank?vcp=1&amp;pid=40fe95ecd&amp;color=0,0,0&amp;vpa=19&amp;vtp=1&amp;bbb=1"/>
          <p:cNvSpPr/>
          <p:nvPr/>
        </p:nvSpPr>
        <p:spPr>
          <a:xfrm>
            <a:off x="660876" y="5501071"/>
            <a:ext cx="10810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绿色出行</a:t>
            </a:r>
            <a:endParaRPr lang="en-US" altLang="zh-CN" dirty="0"/>
          </a:p>
        </p:txBody>
      </p:sp>
      <p:sp>
        <p:nvSpPr>
          <p:cNvPr id="8" name="QB_7_AN.34_1#29baebcdc.blank?vcp=1&amp;pid=40fe95ecd&amp;color=0,0,0&amp;vpa=20&amp;vtp=1&amp;bbb=1"/>
          <p:cNvSpPr/>
          <p:nvPr/>
        </p:nvSpPr>
        <p:spPr>
          <a:xfrm>
            <a:off x="660876" y="5899216"/>
            <a:ext cx="18811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绿色通道（3分）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left)">
                                      <p:cBhvr>
                                        <p:cTn id="7" dur="500"/>
                                        <p:tgtEl>
                                          <p:spTgt spid="6">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wipe(left)">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left)">
                                      <p:cBhvr>
                                        <p:cTn id="15" dur="500"/>
                                        <p:tgtEl>
                                          <p:spTgt spid="7">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left)">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5_1#3df127a6d?sp=1&amp;vcp=1&amp;pid=40fe95ecd&amp;color=0,0,0&amp;vtp=1&amp;bt=1&amp;bbb=1"/>
          <p:cNvSpPr/>
          <p:nvPr/>
        </p:nvSpPr>
        <p:spPr>
          <a:xfrm>
            <a:off x="502920" y="2420305"/>
            <a:ext cx="11183112" cy="24466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（2）补全小组讨论中的对话。（4分）</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华说</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桃红柳绿</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让我犯难了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绿</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仅仅指颜色吗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莉说</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绿</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还可以指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倩说</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今天早上赵老师祝我们</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旗开得胜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一路绿灯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这个</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一路绿灯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怎么解释</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莉说</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这是比喻的说法</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意思是</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1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华说</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要正确理解词语的意思</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B_7_AN.36_1#3df127a6d.blank?vcp=1&amp;pid=40fe95ecd&amp;color=0,0,0&amp;vpa=21&amp;vtp=1&amp;bbb=1"/>
          <p:cNvSpPr/>
          <p:nvPr/>
        </p:nvSpPr>
        <p:spPr>
          <a:xfrm>
            <a:off x="3658076" y="3228025"/>
            <a:ext cx="46243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【示例】春天的景象（变红、变绿）（1分）</a:t>
            </a:r>
            <a:endParaRPr lang="en-US" altLang="zh-CN" dirty="0"/>
          </a:p>
        </p:txBody>
      </p:sp>
      <p:sp>
        <p:nvSpPr>
          <p:cNvPr id="4" name="QB_7_AN.37_1#3df127a6d.blank?vcp=1&amp;pid=40fe95ecd&amp;color=0,0,0&amp;vpa=22&amp;vtp=1&amp;bbb=1"/>
          <p:cNvSpPr/>
          <p:nvPr/>
        </p:nvSpPr>
        <p:spPr>
          <a:xfrm>
            <a:off x="4166076" y="4066225"/>
            <a:ext cx="3252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考试顺利（没有阻碍）（1分）</a:t>
            </a:r>
            <a:endParaRPr lang="en-US" altLang="zh-CN" dirty="0"/>
          </a:p>
        </p:txBody>
      </p:sp>
      <p:sp>
        <p:nvSpPr>
          <p:cNvPr id="5" name="QB_7_AN.38_1#3df127a6d.blank?vcp=1&amp;pid=40fe95ecd&amp;color=0,0,0&amp;vpa=23&amp;vtp=1&amp;bbb=1"/>
          <p:cNvSpPr/>
          <p:nvPr/>
        </p:nvSpPr>
        <p:spPr>
          <a:xfrm>
            <a:off x="5309076" y="4464370"/>
            <a:ext cx="25669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结合使用的语境（2分）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13d88325f.fixed?vcp=1&amp;pid=b42b44c6a&amp;color=4,110,182&amp;vtp=1&amp;bbb=1"/>
          <p:cNvSpPr/>
          <p:nvPr/>
        </p:nvSpPr>
        <p:spPr>
          <a:xfrm>
            <a:off x="219456" y="2505456"/>
            <a:ext cx="11740896" cy="923544"/>
          </a:xfrm>
          <a:prstGeom prst="rect">
            <a:avLst/>
          </a:prstGeom>
          <a:noFill/>
        </p:spPr>
        <p:txBody>
          <a:bodyPr wrap="none" lIns="0" tIns="0" rIns="0" bIns="0" rtlCol="0" anchor="b"/>
          <a:lstStyle/>
          <a:p>
            <a:pPr algn="ctr" latinLnBrk="1">
              <a:lnSpc>
                <a:spcPts val="6700"/>
              </a:lnSpc>
            </a:pP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5400" b="1" i="0" dirty="0">
                <a:solidFill>
                  <a:srgbClr val="046EB6"/>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考法突破练</a:t>
            </a:r>
            <a:endParaRPr lang="en-US" altLang="zh-CN" sz="5400" dirty="0"/>
          </a:p>
        </p:txBody>
      </p:sp>
    </p:spTree>
  </p:cSld>
  <p:clrMapOvr>
    <a:masterClrMapping/>
  </p:clrMapOvr>
  <p:transition>
    <p:split dir="in"/>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39_1#d707e404c?sp=1&amp;vcp=1&amp;pid=1a7244d16&amp;color=0,0,0&amp;vtp=1&amp;bt=1&amp;bbb=1&amp;hb=1"/>
          <p:cNvSpPr/>
          <p:nvPr/>
        </p:nvSpPr>
        <p:spPr>
          <a:xfrm>
            <a:off x="502920" y="994984"/>
            <a:ext cx="11183112" cy="24466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1.【2024绍兴一模】阅读宣传语，走近中国色，完成下列小题。（8分）</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中国色</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蕴藏着古老东方的审美情趣和哲学智慧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松花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柘黄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薄柿</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鸦青</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竹月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夕岚</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海天霞</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酡</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梅染</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百草霜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桃夭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盈盈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凝夜紫</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东方既白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雨过天青</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天水碧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中国色</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是文人笔下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月出</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于东山之上</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的娟秀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是画家纸上</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远山如黛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近水含烟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的清</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ǎ</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是农人眼中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小麦覆陇黄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的热烈</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中国色</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妙的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是精致的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数百种中国色和二十四节气</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七十二物</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hòu</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诠释了中国人与天地自然的亲密关系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8_BD.40_1#2dd51ce9d?sp=1&amp;vcp=1&amp;pid=d707e404c&amp;color=0,0,0&amp;vtp=1&amp;bbb=1"/>
          <p:cNvSpPr/>
          <p:nvPr/>
        </p:nvSpPr>
        <p:spPr>
          <a:xfrm>
            <a:off x="502920" y="3467166"/>
            <a:ext cx="11183112" cy="11893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（1）根据拼音写汉字。（4分）</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1800" dirty="0"/>
          </a:p>
        </p:txBody>
      </p:sp>
      <p:sp>
        <p:nvSpPr>
          <p:cNvPr id="4" name="QB_8_AN.41_1#2dd51ce9d.blank?vcp=1&amp;pid=d707e404c&amp;color=0,0,0&amp;vpa=24&amp;vtp=1"/>
          <p:cNvSpPr/>
          <p:nvPr/>
        </p:nvSpPr>
        <p:spPr>
          <a:xfrm>
            <a:off x="737076" y="3855786"/>
            <a:ext cx="3952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雅</a:t>
            </a:r>
            <a:endParaRPr lang="en-US" altLang="zh-CN" dirty="0"/>
          </a:p>
        </p:txBody>
      </p:sp>
      <p:sp>
        <p:nvSpPr>
          <p:cNvPr id="5" name="QB_8_AN.42_1#2dd51ce9d.blank?vcp=1&amp;pid=d707e404c&amp;color=0,0,0&amp;vpa=25&amp;vtp=1"/>
          <p:cNvSpPr/>
          <p:nvPr/>
        </p:nvSpPr>
        <p:spPr>
          <a:xfrm>
            <a:off x="1537176" y="3855786"/>
            <a:ext cx="3952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曼</a:t>
            </a:r>
            <a:endParaRPr lang="en-US" altLang="zh-CN" dirty="0"/>
          </a:p>
        </p:txBody>
      </p:sp>
      <p:sp>
        <p:nvSpPr>
          <p:cNvPr id="6" name="QB_8_AN.43_1#2dd51ce9d.blank?vcp=1&amp;pid=d707e404c&amp;color=0,0,0&amp;vpa=26&amp;vtp=1"/>
          <p:cNvSpPr/>
          <p:nvPr/>
        </p:nvSpPr>
        <p:spPr>
          <a:xfrm>
            <a:off x="737076" y="4253931"/>
            <a:ext cx="3952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饶</a:t>
            </a:r>
            <a:endParaRPr lang="en-US" altLang="zh-CN" dirty="0"/>
          </a:p>
        </p:txBody>
      </p:sp>
      <p:sp>
        <p:nvSpPr>
          <p:cNvPr id="7" name="QB_8_AN.44_1#2dd51ce9d.blank?vcp=1&amp;pid=d707e404c&amp;color=0,0,0&amp;vpa=27&amp;vtp=1&amp;bbb=1"/>
          <p:cNvSpPr/>
          <p:nvPr/>
        </p:nvSpPr>
        <p:spPr>
          <a:xfrm>
            <a:off x="1537176" y="4253931"/>
            <a:ext cx="11953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候（4分）</a:t>
            </a:r>
            <a:endParaRPr lang="en-US" altLang="zh-CN" dirty="0"/>
          </a:p>
        </p:txBody>
      </p:sp>
      <p:sp>
        <p:nvSpPr>
          <p:cNvPr id="8" name="QO_8_BD.45_1#8a67778e0?vcp=1&amp;pid=d707e404c&amp;color=0,0,0&amp;vtp=1&amp;bbb=1"/>
          <p:cNvSpPr/>
          <p:nvPr/>
        </p:nvSpPr>
        <p:spPr>
          <a:xfrm>
            <a:off x="502920" y="4667761"/>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（2）以宣传语中的色彩名为例，探究中国传统色彩的命名方式。（4分）</a:t>
            </a:r>
            <a:endParaRPr lang="en-US" altLang="zh-CN" sz="1800" dirty="0"/>
          </a:p>
        </p:txBody>
      </p:sp>
      <p:sp>
        <p:nvSpPr>
          <p:cNvPr id="9" name="QO_8_AN.46_1#8a67778e0?vcp=1&amp;pid=d707e404c&amp;color=0,0,0&amp;vtp=1&amp;bbb=1&amp;hb=1"/>
          <p:cNvSpPr/>
          <p:nvPr/>
        </p:nvSpPr>
        <p:spPr>
          <a:xfrm>
            <a:off x="502920" y="5076446"/>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【示例】以动植物的颜色来命名，如松花、鸦青、柘黄、薄柿等。以自然环境的色彩命名，如竹月、</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夕岚等。</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以古诗文中的词句命名</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，如桃夭、雨过天青、东方既白、天水碧、盈盈等。以日常生活的记录命名，</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如酡颜等。</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4分，每种方式归纳0.5分，举例0.5分）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wipe(left)">
                                      <p:cBhvr>
                                        <p:cTn id="31" dur="500"/>
                                        <p:tgtEl>
                                          <p:spTgt spid="7">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wipe(left)">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wipe(left)">
                                      <p:cBhvr>
                                        <p:cTn id="39" dur="500"/>
                                        <p:tgtEl>
                                          <p:spTgt spid="9">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wipe(left)">
                                      <p:cBhvr>
                                        <p:cTn id="42" dur="500"/>
                                        <p:tgtEl>
                                          <p:spTgt spid="9">
                                            <p:txEl>
                                              <p:pRg st="0" end="0"/>
                                            </p:txEl>
                                          </p:spTgt>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9">
                                            <p:txEl>
                                              <p:pRg st="1" end="1"/>
                                            </p:txEl>
                                          </p:spTgt>
                                        </p:tgtEl>
                                        <p:attrNameLst>
                                          <p:attrName>style.visibility</p:attrName>
                                        </p:attrNameLst>
                                      </p:cBhvr>
                                      <p:to>
                                        <p:strVal val="visible"/>
                                      </p:to>
                                    </p:set>
                                    <p:animEffect transition="in" filter="wipe(left)">
                                      <p:cBhvr>
                                        <p:cTn id="45" dur="500"/>
                                        <p:tgtEl>
                                          <p:spTgt spid="9">
                                            <p:txEl>
                                              <p:pRg st="1" end="1"/>
                                            </p:txEl>
                                          </p:spTgt>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9">
                                            <p:txEl>
                                              <p:pRg st="2" end="2"/>
                                            </p:txEl>
                                          </p:spTgt>
                                        </p:tgtEl>
                                        <p:attrNameLst>
                                          <p:attrName>style.visibility</p:attrName>
                                        </p:attrNameLst>
                                      </p:cBhvr>
                                      <p:to>
                                        <p:strVal val="visible"/>
                                      </p:to>
                                    </p:set>
                                    <p:animEffect transition="in" filter="wipe(left)">
                                      <p:cBhvr>
                                        <p:cTn id="48"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9"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47_1#b7b377a8b?sp=1&amp;vcp=1&amp;pid=1a7244d16&amp;color=0,0,0&amp;vtp=1&amp;bt=1&amp;bbb=1&amp;hb=1"/>
          <p:cNvSpPr/>
          <p:nvPr/>
        </p:nvSpPr>
        <p:spPr>
          <a:xfrm>
            <a:off x="502920" y="1627666"/>
            <a:ext cx="11183112" cy="28657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2.【2024宁波镇海区一模】请阅读下面文字，完成下列题目。（4分）</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八千年来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宁波从井头山文明的一支木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nɡ）____</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到东方大港的巨锚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从天一阁琅琅的书声到奋斗四方</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的宁波帮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滨海而居的宁波人创造了开放包容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创新进取的灿烂文明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栉风沐雨至今</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（xīn）____</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火相传</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弦歌不辍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迸发出更强大的生命力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翻开这一幅幅风云际会的历史长卷</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一个个鲜活有力的文化符号跃然而出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宁波市文史研究馆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宁波广播传媒有限公司联合策划推出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宁波文化符号</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系列</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试图对宁波独特的城市</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精神和文化</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IP</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进行提炼</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并加以弘扬</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我们不妨</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在一砖一瓦</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一草一木之中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静静探索宁波那最隐秘古</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老又最鲜活有力的文化基因吧</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O_8_BD.48_1#a4e022486?vcp=1&amp;pid=b7b377a8b&amp;color=0,0,0&amp;vtp=1&amp;bbb=1"/>
          <p:cNvSpPr/>
          <p:nvPr/>
        </p:nvSpPr>
        <p:spPr>
          <a:xfrm>
            <a:off x="502920" y="4474944"/>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（1）根据拼音写出相应的汉字。（2分）</a:t>
            </a:r>
            <a:endParaRPr lang="en-US" altLang="zh-CN" sz="1800" dirty="0"/>
          </a:p>
        </p:txBody>
      </p:sp>
      <p:sp>
        <p:nvSpPr>
          <p:cNvPr id="4" name="QB_9_BD.49_1#389fdbfc5?vcp=1&amp;pid=a4e022486&amp;color=0,0,0&amp;vtp=1&amp;bbb=1"/>
          <p:cNvSpPr/>
          <p:nvPr/>
        </p:nvSpPr>
        <p:spPr>
          <a:xfrm>
            <a:off x="502920" y="4883628"/>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nɡ）</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marR="0" lvl="0" indent="0" defTabSz="914400" rtl="0" eaLnBrk="1" fontAlgn="auto" latinLnBrk="1"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②（xīn）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火相传</a:t>
            </a:r>
            <a:endParaRPr lang="en-US" altLang="zh-CN" sz="1800" dirty="0"/>
          </a:p>
        </p:txBody>
      </p:sp>
      <p:sp>
        <p:nvSpPr>
          <p:cNvPr id="5" name="QB_9_AN.50_1#389fdbfc5.blank?vcp=1&amp;pid=a4e022486&amp;color=0,0,0&amp;vpa=28&amp;vtp=1"/>
          <p:cNvSpPr/>
          <p:nvPr/>
        </p:nvSpPr>
        <p:spPr>
          <a:xfrm>
            <a:off x="1892776" y="4853148"/>
            <a:ext cx="3952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桨</a:t>
            </a:r>
            <a:endParaRPr lang="en-US" altLang="zh-CN" dirty="0"/>
          </a:p>
        </p:txBody>
      </p:sp>
      <p:sp>
        <p:nvSpPr>
          <p:cNvPr id="7" name="QB_9_AN.52_1#389fdbfc5.blank?vcp=1&amp;pid=a4e022486&amp;color=0,0,0&amp;vpa=29&amp;vtp=1&amp;bbb=1"/>
          <p:cNvSpPr/>
          <p:nvPr/>
        </p:nvSpPr>
        <p:spPr>
          <a:xfrm>
            <a:off x="1486376" y="5251293"/>
            <a:ext cx="11953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薪（2分）</a:t>
            </a:r>
            <a:endParaRPr lang="en-US" altLang="zh-CN" dirty="0"/>
          </a:p>
        </p:txBody>
      </p:sp>
      <p:sp>
        <p:nvSpPr>
          <p:cNvPr id="8" name="QO_7_BD.47_1#b7b377a8b?sp=1&amp;vcp=1&amp;pid=1a7244d16&amp;color=0,0,0&amp;vtp=1&amp;bt=1&amp;bbb=1&amp;hb=1&amp;zzd= 5"/>
          <p:cNvSpPr/>
          <p:nvPr/>
        </p:nvSpPr>
        <p:spPr>
          <a:xfrm>
            <a:off x="1284002" y="3265966"/>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left)">
                                      <p:cBhvr>
                                        <p:cTn id="15" dur="500"/>
                                        <p:tgtEl>
                                          <p:spTgt spid="7">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left)">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53_1#4b8e796ea?vcp=1&amp;pid=b7b377a8b&amp;color=0,0,0&amp;mp=1&amp;vtp=1&amp;bt=1&amp;bbb=1"/>
          <p:cNvSpPr/>
          <p:nvPr/>
        </p:nvSpPr>
        <p:spPr>
          <a:xfrm>
            <a:off x="502920" y="1612966"/>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（2）加点字“辍”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读音正确的一项是(</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（1分）</a:t>
            </a:r>
            <a:endParaRPr lang="en-US" altLang="zh-CN" sz="1800" dirty="0"/>
          </a:p>
        </p:txBody>
      </p:sp>
      <p:sp>
        <p:nvSpPr>
          <p:cNvPr id="3" name="QC_8_AN.54_1#4b8e796ea.bracket?vcp=1&amp;pid=b7b377a8b&amp;color=0,0,0&amp;mp=1&amp;vpa=30&amp;vtp=1"/>
          <p:cNvSpPr/>
          <p:nvPr/>
        </p:nvSpPr>
        <p:spPr>
          <a:xfrm>
            <a:off x="4204176" y="1599631"/>
            <a:ext cx="3190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8_BD.55_1#4b8e796ea.choices?vcp=1&amp;pid=b7b377a8b&amp;color=0,0,0&amp;vtp=1&amp;bbb=1"/>
          <p:cNvSpPr/>
          <p:nvPr/>
        </p:nvSpPr>
        <p:spPr>
          <a:xfrm>
            <a:off x="502920" y="2015492"/>
            <a:ext cx="11183112" cy="351155"/>
          </a:xfrm>
          <a:prstGeom prst="rect">
            <a:avLst/>
          </a:prstGeom>
          <a:noFill/>
        </p:spPr>
        <p:txBody>
          <a:bodyPr wrap="none" lIns="0" tIns="0" rIns="0" bIns="0" rtlCol="0" anchor="t"/>
          <a:lstStyle/>
          <a:p>
            <a:pPr latinLnBrk="1">
              <a:lnSpc>
                <a:spcPts val="3100"/>
              </a:lnSpc>
              <a:tabLst>
                <a:tab pos="569912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.zhuì</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.chuò</a:t>
            </a:r>
            <a:endParaRPr lang="en-US" altLang="zh-CN" sz="1800" dirty="0"/>
          </a:p>
        </p:txBody>
      </p:sp>
      <p:sp>
        <p:nvSpPr>
          <p:cNvPr id="5" name="QC_8_BD.56_1#acc813877?vcp=1&amp;pid=b7b377a8b&amp;color=0,0,0&amp;vtp=1&amp;bbb=1"/>
          <p:cNvSpPr/>
          <p:nvPr/>
        </p:nvSpPr>
        <p:spPr>
          <a:xfrm>
            <a:off x="502920" y="2421257"/>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（3）请在第2</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段画线处填入恰当的成语(</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（1分）</a:t>
            </a:r>
            <a:endParaRPr lang="en-US" altLang="zh-CN" sz="1800" dirty="0"/>
          </a:p>
        </p:txBody>
      </p:sp>
      <p:sp>
        <p:nvSpPr>
          <p:cNvPr id="6" name="QC_8_AN.57_1#acc813877.bracket?vcp=1&amp;pid=b7b377a8b&amp;color=0,0,0&amp;vpa=31&amp;vtp=1"/>
          <p:cNvSpPr/>
          <p:nvPr/>
        </p:nvSpPr>
        <p:spPr>
          <a:xfrm>
            <a:off x="4572476" y="2407922"/>
            <a:ext cx="331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7" name="QC_8_BD.58_1#acc813877.choices?vcp=1&amp;pid=b7b377a8b&amp;color=0,0,0&amp;vtp=1&amp;bbb=1"/>
          <p:cNvSpPr/>
          <p:nvPr/>
        </p:nvSpPr>
        <p:spPr>
          <a:xfrm>
            <a:off x="502920" y="2827022"/>
            <a:ext cx="11183112" cy="351155"/>
          </a:xfrm>
          <a:prstGeom prst="rect">
            <a:avLst/>
          </a:prstGeom>
          <a:noFill/>
        </p:spPr>
        <p:txBody>
          <a:bodyPr wrap="none" lIns="0" tIns="0" rIns="0" bIns="0" rtlCol="0" anchor="t"/>
          <a:lstStyle/>
          <a:p>
            <a:pPr latinLnBrk="1">
              <a:lnSpc>
                <a:spcPts val="3100"/>
              </a:lnSpc>
              <a:tabLst>
                <a:tab pos="569912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.窥豹一斑</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.目不窥园</a:t>
            </a:r>
            <a:endParaRPr lang="en-US" altLang="zh-CN" sz="1800" dirty="0"/>
          </a:p>
        </p:txBody>
      </p:sp>
      <p:sp>
        <p:nvSpPr>
          <p:cNvPr id="8" name="QC_8_AS.59_1#acc813877?vcp=1&amp;pid=b7b377a8b&amp;color=0,0,0&amp;vtp=1&amp;bbb=1&amp;hb=1"/>
          <p:cNvSpPr/>
          <p:nvPr/>
        </p:nvSpPr>
        <p:spPr>
          <a:xfrm>
            <a:off x="502920" y="3237804"/>
            <a:ext cx="11183112" cy="24466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本题考查正确运用成语的能力</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。文段描述了宁波市文史研究馆和宁波广播传媒有限公司联合策划推出</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的</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《宁波文化符号》系列，旨在提炼并弘扬宁波独特的城市精神和文化IP。接着，文段通过“我们不妨</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”引导出</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一个建议性的句子</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，鼓励人们去探索宁波的文化基因。窥豹一斑：比喻只见到事物的一小部分</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，也比喻可以从</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部分推知全貌</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。在这里，它符合语境，因为作者建议我们通过观察宁波的一砖一瓦、一草一木（即“斑</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”），来</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探索和理解宁波的文化基因</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（即“豹”）。目不窥园：形容埋头读书。显然，这个成语与文段的语境不符</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，因为</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它描述的是个人专注学习的状态</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，而不是探索城市文化基因的行为。故选A。</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Effect transition="in" filter="wipe(left)">
                                      <p:cBhvr>
                                        <p:cTn id="29" dur="500"/>
                                        <p:tgtEl>
                                          <p:spTgt spid="8">
                                            <p:txEl>
                                              <p:pRg st="1" end="1"/>
                                            </p:txEl>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8">
                                            <p:txEl>
                                              <p:pRg st="2" end="2"/>
                                            </p:txEl>
                                          </p:spTgt>
                                        </p:tgtEl>
                                        <p:attrNameLst>
                                          <p:attrName>style.visibility</p:attrName>
                                        </p:attrNameLst>
                                      </p:cBhvr>
                                      <p:to>
                                        <p:strVal val="visible"/>
                                      </p:to>
                                    </p:set>
                                    <p:animEffect transition="in" filter="wipe(left)">
                                      <p:cBhvr>
                                        <p:cTn id="32" dur="500"/>
                                        <p:tgtEl>
                                          <p:spTgt spid="8">
                                            <p:txEl>
                                              <p:pRg st="2" end="2"/>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animEffect transition="in" filter="wipe(left)">
                                      <p:cBhvr>
                                        <p:cTn id="35" dur="500"/>
                                        <p:tgtEl>
                                          <p:spTgt spid="8">
                                            <p:txEl>
                                              <p:pRg st="3" end="3"/>
                                            </p:txEl>
                                          </p:spTgt>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8">
                                            <p:txEl>
                                              <p:pRg st="4" end="4"/>
                                            </p:txEl>
                                          </p:spTgt>
                                        </p:tgtEl>
                                        <p:attrNameLst>
                                          <p:attrName>style.visibility</p:attrName>
                                        </p:attrNameLst>
                                      </p:cBhvr>
                                      <p:to>
                                        <p:strVal val="visible"/>
                                      </p:to>
                                    </p:set>
                                    <p:animEffect transition="in" filter="wipe(left)">
                                      <p:cBhvr>
                                        <p:cTn id="38" dur="500"/>
                                        <p:tgtEl>
                                          <p:spTgt spid="8">
                                            <p:txEl>
                                              <p:pRg st="4" end="4"/>
                                            </p:txEl>
                                          </p:spTgt>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8">
                                            <p:txEl>
                                              <p:pRg st="5" end="5"/>
                                            </p:txEl>
                                          </p:spTgt>
                                        </p:tgtEl>
                                        <p:attrNameLst>
                                          <p:attrName>style.visibility</p:attrName>
                                        </p:attrNameLst>
                                      </p:cBhvr>
                                      <p:to>
                                        <p:strVal val="visible"/>
                                      </p:to>
                                    </p:set>
                                    <p:animEffect transition="in" filter="wipe(left)">
                                      <p:cBhvr>
                                        <p:cTn id="41" dur="5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6" grpId="0" animBg="1" build="p"/>
      <p:bldP spid="8"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60_1#70f2f3ade?sp=1&amp;vcp=1&amp;pid=1a7244d16&amp;color=0,0,0&amp;vtp=1&amp;bt=1&amp;bbb=1&amp;hb=1"/>
          <p:cNvSpPr/>
          <p:nvPr/>
        </p:nvSpPr>
        <p:spPr>
          <a:xfrm>
            <a:off x="502920" y="2021525"/>
            <a:ext cx="11183112" cy="32848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3.【2024台州一模】阅读《新周刊·新年的第一份书单》的序言，完成各题。（6分）</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为什么还要坚持阅读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这是老生</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á</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nɡ</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谈的话题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当前热搜频繁更新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短视频高度</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qīn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占人们的时间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直播成为最大的公共话题策源地</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阅读似乎退到了国人精神生活的角落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但如果仔细聆听</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还是能在公共</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á</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杂的背后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听到流动的文学性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诗人韩东的一首</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温柔的部分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大概能概括书本对我们精神世界的锚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B.mi</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定作用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我有过</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寂寞的乡村生活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它形成了我生活中温柔的部分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每当厌倦的情绪来临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就会有一阵风为我解脱</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至少我不那</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么无知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我知道粮食的由来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书页是</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字行是</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书写是耕耘</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阅读是收获</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这永远是</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精神粮食</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的重要由来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O_7_BD.60_1#70f2f3ade?sp=1&amp;vcp=1&amp;pid=1a7244d16&amp;color=0,0,0&amp;vtp=1&amp;bt=1&amp;bbb=1&amp;hb=1&amp;zzd= 7"/>
          <p:cNvSpPr/>
          <p:nvPr/>
        </p:nvSpPr>
        <p:spPr>
          <a:xfrm>
            <a:off x="7913401" y="407892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61_1#38285e2ad?vcp=1&amp;pid=70f2f3ade&amp;color=0,0,0&amp;mp=1&amp;vtp=1&amp;bt=1&amp;bbb=1"/>
          <p:cNvSpPr/>
          <p:nvPr/>
        </p:nvSpPr>
        <p:spPr>
          <a:xfrm>
            <a:off x="502920" y="1613474"/>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（1）根据拼音写汉字。（3分）</a:t>
            </a:r>
            <a:endParaRPr lang="en-US" altLang="zh-CN" sz="1800" dirty="0"/>
          </a:p>
        </p:txBody>
      </p:sp>
      <p:sp>
        <p:nvSpPr>
          <p:cNvPr id="3" name="QB_9_BD.62_1#1914b1456?vcp=1&amp;pid=38285e2ad&amp;color=0,0,0&amp;vtp=1&amp;bbb=1"/>
          <p:cNvSpPr/>
          <p:nvPr/>
        </p:nvSpPr>
        <p:spPr>
          <a:xfrm>
            <a:off x="502920" y="2011936"/>
            <a:ext cx="11183112" cy="11893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老生ch</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á</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nɡ</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谈</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②qīn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占</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③c</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á</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杂</a:t>
            </a:r>
            <a:endParaRPr lang="en-US" altLang="zh-CN" sz="1800" dirty="0"/>
          </a:p>
        </p:txBody>
      </p:sp>
      <p:sp>
        <p:nvSpPr>
          <p:cNvPr id="4" name="QB_9_AN.63_1#1914b1456.blank?vcp=1&amp;pid=38285e2ad&amp;color=0,0,0&amp;vpa=32&amp;vtp=1"/>
          <p:cNvSpPr/>
          <p:nvPr/>
        </p:nvSpPr>
        <p:spPr>
          <a:xfrm>
            <a:off x="1753076" y="1981456"/>
            <a:ext cx="3952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常</a:t>
            </a:r>
            <a:endParaRPr lang="en-US" altLang="zh-CN" dirty="0"/>
          </a:p>
        </p:txBody>
      </p:sp>
      <p:sp>
        <p:nvSpPr>
          <p:cNvPr id="6" name="QB_9_AN.65_1#1914b1456.blank?vcp=1&amp;pid=38285e2ad&amp;color=0,0,0&amp;vpa=33&amp;vtp=1"/>
          <p:cNvSpPr/>
          <p:nvPr/>
        </p:nvSpPr>
        <p:spPr>
          <a:xfrm>
            <a:off x="1029176" y="2400556"/>
            <a:ext cx="3952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侵</a:t>
            </a:r>
            <a:endParaRPr lang="en-US" altLang="zh-CN" dirty="0"/>
          </a:p>
        </p:txBody>
      </p:sp>
      <p:sp>
        <p:nvSpPr>
          <p:cNvPr id="8" name="QB_9_AN.67_1#1914b1456.blank?vcp=1&amp;pid=38285e2ad&amp;color=0,0,0&amp;vpa=34&amp;vtp=1&amp;bbb=1"/>
          <p:cNvSpPr/>
          <p:nvPr/>
        </p:nvSpPr>
        <p:spPr>
          <a:xfrm>
            <a:off x="1067276" y="2798701"/>
            <a:ext cx="11953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嘈（3分）</a:t>
            </a:r>
            <a:endParaRPr lang="en-US" altLang="zh-CN" dirty="0"/>
          </a:p>
        </p:txBody>
      </p:sp>
      <p:sp>
        <p:nvSpPr>
          <p:cNvPr id="9" name="QC_8_BD.68_1#a5a3ee780?vcp=1&amp;pid=70f2f3ade&amp;color=0,0,0&amp;vtp=1&amp;bbb=1"/>
          <p:cNvSpPr/>
          <p:nvPr/>
        </p:nvSpPr>
        <p:spPr>
          <a:xfrm>
            <a:off x="502920" y="3241804"/>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（2）给文段中的加点字“锚”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选择正确的读音(</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（1分）</a:t>
            </a:r>
            <a:endParaRPr lang="en-US" altLang="zh-CN" sz="1800" dirty="0"/>
          </a:p>
        </p:txBody>
      </p:sp>
      <p:sp>
        <p:nvSpPr>
          <p:cNvPr id="10" name="QC_8_AN.69_1#a5a3ee780.bracket?vcp=1&amp;pid=70f2f3ade&amp;color=0,0,0&amp;vpa=35&amp;vtp=1"/>
          <p:cNvSpPr/>
          <p:nvPr/>
        </p:nvSpPr>
        <p:spPr>
          <a:xfrm>
            <a:off x="5118576" y="3228469"/>
            <a:ext cx="331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11" name="QC_8_BD.70_1#a5a3ee780.choices?vcp=1&amp;pid=70f2f3ade&amp;color=0,0,0&amp;vtp=1&amp;bbb=1"/>
          <p:cNvSpPr/>
          <p:nvPr/>
        </p:nvSpPr>
        <p:spPr>
          <a:xfrm>
            <a:off x="502920" y="3647569"/>
            <a:ext cx="11183112" cy="351155"/>
          </a:xfrm>
          <a:prstGeom prst="rect">
            <a:avLst/>
          </a:prstGeom>
          <a:noFill/>
        </p:spPr>
        <p:txBody>
          <a:bodyPr wrap="none" lIns="0" tIns="0" rIns="0" bIns="0" rtlCol="0" anchor="t"/>
          <a:lstStyle/>
          <a:p>
            <a:pPr latinLnBrk="1">
              <a:lnSpc>
                <a:spcPts val="3100"/>
              </a:lnSpc>
              <a:tabLst>
                <a:tab pos="569912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á</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t>
            </a:r>
            <a:endParaRPr lang="en-US" altLang="zh-CN" sz="1800" dirty="0"/>
          </a:p>
        </p:txBody>
      </p:sp>
      <p:sp>
        <p:nvSpPr>
          <p:cNvPr id="12" name="QC_8_BD.71_1#7904c4bd1?vcp=1&amp;pid=70f2f3ade&amp;color=0,0,0&amp;vtp=1&amp;bbb=1"/>
          <p:cNvSpPr/>
          <p:nvPr/>
        </p:nvSpPr>
        <p:spPr>
          <a:xfrm>
            <a:off x="502920" y="4053334"/>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（3）根据语境，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为文段中的括号处选出恰当的词语(</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sz="1800" dirty="0"/>
          </a:p>
        </p:txBody>
      </p:sp>
      <p:sp>
        <p:nvSpPr>
          <p:cNvPr id="13" name="QC_8_AN.72_1#7904c4bd1.bracket?vcp=1&amp;pid=70f2f3ade&amp;color=0,0,0&amp;vpa=36&amp;vtp=1"/>
          <p:cNvSpPr/>
          <p:nvPr/>
        </p:nvSpPr>
        <p:spPr>
          <a:xfrm>
            <a:off x="5829776" y="4039999"/>
            <a:ext cx="3190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14" name="QC_8_BD.73_1#7904c4bd1.choices?vcp=1&amp;pid=70f2f3ade&amp;color=0,0,0&amp;vtp=1&amp;bbb=1"/>
          <p:cNvSpPr/>
          <p:nvPr/>
        </p:nvSpPr>
        <p:spPr>
          <a:xfrm>
            <a:off x="502920" y="4459099"/>
            <a:ext cx="11183112" cy="351155"/>
          </a:xfrm>
          <a:prstGeom prst="rect">
            <a:avLst/>
          </a:prstGeom>
          <a:noFill/>
        </p:spPr>
        <p:txBody>
          <a:bodyPr wrap="none" lIns="0" tIns="0" rIns="0" bIns="0" rtlCol="0" anchor="t"/>
          <a:lstStyle/>
          <a:p>
            <a:pPr latinLnBrk="1">
              <a:lnSpc>
                <a:spcPts val="3100"/>
              </a:lnSpc>
              <a:tabLst>
                <a:tab pos="569912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田垄</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田地</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.田地</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田垄</a:t>
            </a:r>
            <a:endParaRPr lang="en-US" altLang="zh-CN" sz="1800" dirty="0"/>
          </a:p>
        </p:txBody>
      </p:sp>
      <p:sp>
        <p:nvSpPr>
          <p:cNvPr id="15" name="QC_8_AS.74_1#7904c4bd1?vcp=1&amp;pid=70f2f3ade&amp;color=0,0,0&amp;vtp=1&amp;bbb=1&amp;hb=1"/>
          <p:cNvSpPr/>
          <p:nvPr/>
        </p:nvSpPr>
        <p:spPr>
          <a:xfrm>
            <a:off x="502920" y="4869881"/>
            <a:ext cx="11183112" cy="7702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本题考查辨析词义的能力。田地：种植农作物的土地。田垄：田埂；田地中种植农作物的垄</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。结合语</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境</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，“书页”应搭配“田地”，“字行”应搭配“田垄”。故选B。</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wipe(left)">
                                      <p:cBhvr>
                                        <p:cTn id="31" dur="500"/>
                                        <p:tgtEl>
                                          <p:spTgt spid="10">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wipe(left)">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3">
                                            <p:bg/>
                                          </p:spTgt>
                                        </p:tgtEl>
                                        <p:attrNameLst>
                                          <p:attrName>style.visibility</p:attrName>
                                        </p:attrNameLst>
                                      </p:cBhvr>
                                      <p:to>
                                        <p:strVal val="visible"/>
                                      </p:to>
                                    </p:set>
                                    <p:animEffect transition="in" filter="wipe(left)">
                                      <p:cBhvr>
                                        <p:cTn id="39" dur="500"/>
                                        <p:tgtEl>
                                          <p:spTgt spid="13">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3">
                                            <p:txEl>
                                              <p:pRg st="0" end="0"/>
                                            </p:txEl>
                                          </p:spTgt>
                                        </p:tgtEl>
                                        <p:attrNameLst>
                                          <p:attrName>style.visibility</p:attrName>
                                        </p:attrNameLst>
                                      </p:cBhvr>
                                      <p:to>
                                        <p:strVal val="visible"/>
                                      </p:to>
                                    </p:set>
                                    <p:animEffect transition="in" filter="wipe(left)">
                                      <p:cBhvr>
                                        <p:cTn id="42" dur="500"/>
                                        <p:tgtEl>
                                          <p:spTgt spid="13">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5">
                                            <p:bg/>
                                          </p:spTgt>
                                        </p:tgtEl>
                                        <p:attrNameLst>
                                          <p:attrName>style.visibility</p:attrName>
                                        </p:attrNameLst>
                                      </p:cBhvr>
                                      <p:to>
                                        <p:strVal val="visible"/>
                                      </p:to>
                                    </p:set>
                                    <p:animEffect transition="in" filter="wipe(left)">
                                      <p:cBhvr>
                                        <p:cTn id="47" dur="500"/>
                                        <p:tgtEl>
                                          <p:spTgt spid="15">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5">
                                            <p:txEl>
                                              <p:pRg st="0" end="0"/>
                                            </p:txEl>
                                          </p:spTgt>
                                        </p:tgtEl>
                                        <p:attrNameLst>
                                          <p:attrName>style.visibility</p:attrName>
                                        </p:attrNameLst>
                                      </p:cBhvr>
                                      <p:to>
                                        <p:strVal val="visible"/>
                                      </p:to>
                                    </p:set>
                                    <p:animEffect transition="in" filter="wipe(left)">
                                      <p:cBhvr>
                                        <p:cTn id="50" dur="500"/>
                                        <p:tgtEl>
                                          <p:spTgt spid="15">
                                            <p:txEl>
                                              <p:pRg st="0" end="0"/>
                                            </p:txEl>
                                          </p:spTgt>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5">
                                            <p:txEl>
                                              <p:pRg st="1" end="1"/>
                                            </p:txEl>
                                          </p:spTgt>
                                        </p:tgtEl>
                                        <p:attrNameLst>
                                          <p:attrName>style.visibility</p:attrName>
                                        </p:attrNameLst>
                                      </p:cBhvr>
                                      <p:to>
                                        <p:strVal val="visible"/>
                                      </p:to>
                                    </p:set>
                                    <p:animEffect transition="in" filter="wipe(left)">
                                      <p:cBhvr>
                                        <p:cTn id="53" dur="500"/>
                                        <p:tgtEl>
                                          <p:spTgt spid="1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8" grpId="0" animBg="1" build="p"/>
      <p:bldP spid="10" grpId="0" animBg="1" build="p"/>
      <p:bldP spid="13" grpId="0" animBg="1" build="p"/>
      <p:bldP spid="15"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75_1#ce793e661?sp=1&amp;vcp=1&amp;pid=1a7244d16&amp;color=0,0,0&amp;vtp=1&amp;bt=1&amp;bbb=1&amp;hb=1"/>
          <p:cNvSpPr/>
          <p:nvPr/>
        </p:nvSpPr>
        <p:spPr>
          <a:xfrm>
            <a:off x="502920" y="1632524"/>
            <a:ext cx="11183112" cy="16084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4.【2024宁波南三县一模】阅读下列文案，回答问题。（8分）</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跟着诗文去旅行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我们能欣赏到山海之广</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①m</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人文之奇妙</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大美祖国果真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②xu</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烂多彩</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在旅</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途中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我们触摸着文字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聆听着历史</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感知人文底蕴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也可以参悟人生哲理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消解浮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③z</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之气</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心灵得</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到慰藉</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情思得以寄托</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O_8_BD.76_1#c60d4a10d?vcp=1&amp;pid=ce793e661&amp;color=0,0,0&amp;vtp=1&amp;bbb=1"/>
          <p:cNvSpPr/>
          <p:nvPr/>
        </p:nvSpPr>
        <p:spPr>
          <a:xfrm>
            <a:off x="502920" y="3235201"/>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（1）根据拼音写汉字。（3分）</a:t>
            </a:r>
            <a:endParaRPr lang="en-US" altLang="zh-CN" sz="1800" dirty="0"/>
          </a:p>
        </p:txBody>
      </p:sp>
      <p:sp>
        <p:nvSpPr>
          <p:cNvPr id="4" name="QB_9_BD.77_1#b15150694?vcp=1&amp;pid=c60d4a10d&amp;color=0,0,0&amp;vtp=1&amp;bbb=1"/>
          <p:cNvSpPr/>
          <p:nvPr/>
        </p:nvSpPr>
        <p:spPr>
          <a:xfrm>
            <a:off x="502920" y="3643886"/>
            <a:ext cx="11183112" cy="1189355"/>
          </a:xfrm>
          <a:prstGeom prst="rect">
            <a:avLst/>
          </a:prstGeom>
          <a:noFill/>
        </p:spPr>
        <p:txBody>
          <a:bodyPr wrap="none" lIns="0" tIns="0" rIns="0" bIns="0" rtlCol="0" anchor="t"/>
          <a:lstStyle/>
          <a:p>
            <a:pPr algn="l"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①m</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à</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②xu</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à</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③z</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à</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a:t>
            </a:r>
            <a:endParaRPr lang="en-US" altLang="zh-CN" sz="1800" dirty="0"/>
          </a:p>
        </p:txBody>
      </p:sp>
      <p:sp>
        <p:nvSpPr>
          <p:cNvPr id="5" name="QB_9_AN.78_1#b15150694.blank?vcp=1&amp;pid=c60d4a10d&amp;color=0,0,0&amp;vpa=37&amp;vtp=1"/>
          <p:cNvSpPr/>
          <p:nvPr/>
        </p:nvSpPr>
        <p:spPr>
          <a:xfrm>
            <a:off x="1143476" y="3613406"/>
            <a:ext cx="3952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袤</a:t>
            </a:r>
            <a:endParaRPr lang="en-US" altLang="zh-CN" dirty="0"/>
          </a:p>
        </p:txBody>
      </p:sp>
      <p:sp>
        <p:nvSpPr>
          <p:cNvPr id="7" name="QB_9_AN.80_1#b15150694.blank?vcp=1&amp;pid=c60d4a10d&amp;color=0,0,0&amp;vpa=38&amp;vtp=1"/>
          <p:cNvSpPr/>
          <p:nvPr/>
        </p:nvSpPr>
        <p:spPr>
          <a:xfrm>
            <a:off x="1194276" y="4032506"/>
            <a:ext cx="3952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绚</a:t>
            </a:r>
            <a:endParaRPr lang="en-US" altLang="zh-CN" dirty="0"/>
          </a:p>
        </p:txBody>
      </p:sp>
      <p:sp>
        <p:nvSpPr>
          <p:cNvPr id="9" name="QB_9_AN.82_1#b15150694.blank?vcp=1&amp;pid=c60d4a10d&amp;color=0,0,0&amp;vpa=39&amp;vtp=1&amp;bbb=1"/>
          <p:cNvSpPr/>
          <p:nvPr/>
        </p:nvSpPr>
        <p:spPr>
          <a:xfrm>
            <a:off x="1067276" y="4430651"/>
            <a:ext cx="11953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躁（3分）</a:t>
            </a:r>
            <a:endParaRPr lang="en-US" altLang="zh-CN" dirty="0"/>
          </a:p>
        </p:txBody>
      </p:sp>
      <p:sp>
        <p:nvSpPr>
          <p:cNvPr id="10" name="QB_8_BD.83_1#c29fbe2d8?sp=1&amp;vcp=1&amp;pid=ce793e661&amp;color=0,0,0&amp;vtp=1&amp;bbb=1"/>
          <p:cNvSpPr/>
          <p:nvPr/>
        </p:nvSpPr>
        <p:spPr>
          <a:xfrm>
            <a:off x="502920" y="4878771"/>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（2）给加点字标注正确的读音。（1分）</a:t>
            </a:r>
            <a:endParaRPr lang="en-US" altLang="zh-CN" sz="1800" dirty="0"/>
          </a:p>
          <a:p>
            <a:pPr latinLnBrk="1">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藉</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1800" dirty="0"/>
          </a:p>
        </p:txBody>
      </p:sp>
      <p:sp>
        <p:nvSpPr>
          <p:cNvPr id="11" name="QB_8_AN.84_1#c29fbe2d8.blank?vcp=1&amp;pid=ce793e661&amp;color=0,0,0&amp;vpa=40&amp;vtp=1&amp;bbb=1"/>
          <p:cNvSpPr/>
          <p:nvPr/>
        </p:nvSpPr>
        <p:spPr>
          <a:xfrm>
            <a:off x="737076" y="5246436"/>
            <a:ext cx="12080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jiè（1分）</a:t>
            </a:r>
            <a:endParaRPr lang="en-US" altLang="zh-CN" dirty="0"/>
          </a:p>
        </p:txBody>
      </p:sp>
      <p:sp>
        <p:nvSpPr>
          <p:cNvPr id="12" name="QO_7_BD.75_1#ce793e661?sp=1&amp;vcp=1&amp;pid=1a7244d16&amp;color=0,0,0&amp;vtp=1&amp;bt=1&amp;bbb=1&amp;hb=1&amp;zzd= 5"/>
          <p:cNvSpPr/>
          <p:nvPr/>
        </p:nvSpPr>
        <p:spPr>
          <a:xfrm>
            <a:off x="1055402" y="324097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B_8_BD.83_1#c29fbe2d8?sp=1&amp;vcp=1&amp;pid=ce793e661&amp;color=0,0,0&amp;vtp=1&amp;bbb=1&amp;zzd= 3"/>
          <p:cNvSpPr/>
          <p:nvPr/>
        </p:nvSpPr>
        <p:spPr>
          <a:xfrm>
            <a:off x="598202" y="5649026"/>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left)">
                                      <p:cBhvr>
                                        <p:cTn id="15" dur="500"/>
                                        <p:tgtEl>
                                          <p:spTgt spid="7">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left)">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wipe(left)">
                                      <p:cBhvr>
                                        <p:cTn id="23" dur="500"/>
                                        <p:tgtEl>
                                          <p:spTgt spid="9">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wipe(left)">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1">
                                            <p:bg/>
                                          </p:spTgt>
                                        </p:tgtEl>
                                        <p:attrNameLst>
                                          <p:attrName>style.visibility</p:attrName>
                                        </p:attrNameLst>
                                      </p:cBhvr>
                                      <p:to>
                                        <p:strVal val="visible"/>
                                      </p:to>
                                    </p:set>
                                    <p:animEffect transition="in" filter="wipe(left)">
                                      <p:cBhvr>
                                        <p:cTn id="31" dur="500"/>
                                        <p:tgtEl>
                                          <p:spTgt spid="11">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1">
                                            <p:txEl>
                                              <p:pRg st="0" end="0"/>
                                            </p:txEl>
                                          </p:spTgt>
                                        </p:tgtEl>
                                        <p:attrNameLst>
                                          <p:attrName>style.visibility</p:attrName>
                                        </p:attrNameLst>
                                      </p:cBhvr>
                                      <p:to>
                                        <p:strVal val="visible"/>
                                      </p:to>
                                    </p:set>
                                    <p:animEffect transition="in" filter="wipe(left)">
                                      <p:cBhvr>
                                        <p:cTn id="34"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P spid="9" grpId="0" animBg="1" build="p"/>
      <p:bldP spid="11"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8_BD.85_1#6ea708690?sp=1&amp;vcp=1&amp;pid=ce793e661&amp;color=0,0,0&amp;vtp=1&amp;bt=1&amp;bbb=1"/>
          <p:cNvSpPr/>
          <p:nvPr/>
        </p:nvSpPr>
        <p:spPr>
          <a:xfrm>
            <a:off x="502920" y="946089"/>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（3）参考“旅”字解说，联系语境，为“旅”字释义卡中的“旅”选择恰当的义项。（4分）</a:t>
            </a:r>
            <a:endParaRPr lang="en-US" altLang="zh-CN" sz="1800" dirty="0"/>
          </a:p>
        </p:txBody>
      </p:sp>
      <p:graphicFrame>
        <p:nvGraphicFramePr>
          <p:cNvPr id="23" name="QB_8_BD.85_2#6ea708690?colgroup=48&amp;vcp=1&amp;pid=ce793e661&amp;color=0,0,0&amp;vtp=1&amp;bbb=1&amp;hb=1"/>
          <p:cNvGraphicFramePr>
            <a:graphicFrameLocks noGrp="1"/>
          </p:cNvGraphicFramePr>
          <p:nvPr/>
        </p:nvGraphicFramePr>
        <p:xfrm>
          <a:off x="502920" y="1427546"/>
          <a:ext cx="11155680" cy="3211322"/>
        </p:xfrm>
        <a:graphic>
          <a:graphicData uri="http://schemas.openxmlformats.org/drawingml/2006/table">
            <a:tbl>
              <a:tblPr/>
              <a:tblGrid>
                <a:gridCol w="3803904"/>
                <a:gridCol w="7351776"/>
              </a:tblGrid>
              <a:tr h="385191">
                <a:tc gridSpan="2">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旅</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”字释义卡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385191">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旅</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”字解说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旅</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”字释义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440940">
                <a:tc>
                  <a:txBody>
                    <a:bodyPr/>
                    <a:lstStyle/>
                    <a:p>
                      <a:pPr marL="0" indent="0" algn="l" latinLnBrk="1" hangingPunct="0">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自古以来</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“旅”字意义很丰富</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：A.军队编制单位</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五百人为一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旅</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B.旅客</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C.旅行</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寄居</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.共</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E.植物未经播种而生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55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甲骨文的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“旅”由飘着军旗的旗杆和两个人组成</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“旅</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”的本义是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200" dirty="0"/>
                    </a:p>
                    <a:p>
                      <a:pPr marL="0" indent="0"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商旅不行</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樯倾楫摧</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indent="0"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范仲淹《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岳阳楼记》(</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200" dirty="0"/>
                    </a:p>
                    <a:p>
                      <a:pPr marL="0" indent="0"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中庭生旅谷</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井上生旅葵</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古诗十九首》(</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200" dirty="0"/>
                    </a:p>
                    <a:p>
                      <a:pPr marL="0" lvl="0" indent="0"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吾不欲匹夫之勇也</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欲其旅进旅退</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国语》(</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4" name="QB_8_BD.85_3#6ea708690.table_image?tii=1&amp;vcp=1&amp;pid=ce793e66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653176" y="2265492"/>
            <a:ext cx="594360" cy="5029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8_AN.86_1#6ea708690.bracket?vcp=1&amp;pid=ce793e661&amp;color=0,0,0&amp;vpa=41&amp;vtp=1"/>
          <p:cNvSpPr/>
          <p:nvPr/>
        </p:nvSpPr>
        <p:spPr>
          <a:xfrm>
            <a:off x="4447880" y="2790954"/>
            <a:ext cx="331788" cy="31604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6" name="QB_8_AN.87_1#6ea708690.bracket?vcp=1&amp;pid=ce793e661&amp;color=0,0,0&amp;vpa=42&amp;vtp=1"/>
          <p:cNvSpPr/>
          <p:nvPr/>
        </p:nvSpPr>
        <p:spPr>
          <a:xfrm>
            <a:off x="6962480" y="3527554"/>
            <a:ext cx="319088" cy="31604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7" name="QB_8_AN.88_1#6ea708690.bracket?vcp=1&amp;pid=ce793e661&amp;color=0,0,0&amp;vpa=43&amp;vtp=1"/>
          <p:cNvSpPr/>
          <p:nvPr/>
        </p:nvSpPr>
        <p:spPr>
          <a:xfrm>
            <a:off x="9451678" y="3895854"/>
            <a:ext cx="319088" cy="31604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dirty="0"/>
          </a:p>
        </p:txBody>
      </p:sp>
      <p:sp>
        <p:nvSpPr>
          <p:cNvPr id="8" name="QB_8_AN.89_1#6ea708690.bracket?vcp=1&amp;pid=ce793e661&amp;color=0,0,0&amp;vpa=44&amp;vtp=1&amp;bbb=1"/>
          <p:cNvSpPr/>
          <p:nvPr/>
        </p:nvSpPr>
        <p:spPr>
          <a:xfrm>
            <a:off x="9680278" y="4242183"/>
            <a:ext cx="1131888" cy="31604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D（4分）</a:t>
            </a:r>
            <a:endParaRPr lang="en-US" altLang="zh-CN" dirty="0"/>
          </a:p>
        </p:txBody>
      </p:sp>
      <p:sp>
        <p:nvSpPr>
          <p:cNvPr id="9" name="QB_8_AS.90_1#6ea708690?vcp=1&amp;pid=ce793e661&amp;color=0,0,0&amp;vtp=1&amp;bbb=1&amp;hb=1"/>
          <p:cNvSpPr/>
          <p:nvPr/>
        </p:nvSpPr>
        <p:spPr>
          <a:xfrm>
            <a:off x="502920" y="4767646"/>
            <a:ext cx="11183112" cy="16084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本题考查辨析字义的能力。①“旅”本义为军队编制单位。故选A。②句意为：商人和旅客（一译</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：行</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商和客商</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）不能通行，桅杆倒下，船桨断折。旅，旅客。故选B。③句意为：院子里长着野生的谷子</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，野生的</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葵菜环绕着井台</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。旅，植物未经播种而生。故选E。④句意为：我不需要个人逞能的那种勇敢</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，我需要大家共</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同进退</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。旅，共同。故选D。</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wipe(left)">
                                      <p:cBhvr>
                                        <p:cTn id="39" dur="500"/>
                                        <p:tgtEl>
                                          <p:spTgt spid="9">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wipe(left)">
                                      <p:cBhvr>
                                        <p:cTn id="42" dur="500"/>
                                        <p:tgtEl>
                                          <p:spTgt spid="9">
                                            <p:txEl>
                                              <p:pRg st="0" end="0"/>
                                            </p:txEl>
                                          </p:spTgt>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9">
                                            <p:txEl>
                                              <p:pRg st="1" end="1"/>
                                            </p:txEl>
                                          </p:spTgt>
                                        </p:tgtEl>
                                        <p:attrNameLst>
                                          <p:attrName>style.visibility</p:attrName>
                                        </p:attrNameLst>
                                      </p:cBhvr>
                                      <p:to>
                                        <p:strVal val="visible"/>
                                      </p:to>
                                    </p:set>
                                    <p:animEffect transition="in" filter="wipe(left)">
                                      <p:cBhvr>
                                        <p:cTn id="45" dur="500"/>
                                        <p:tgtEl>
                                          <p:spTgt spid="9">
                                            <p:txEl>
                                              <p:pRg st="1" end="1"/>
                                            </p:txEl>
                                          </p:spTgt>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9">
                                            <p:txEl>
                                              <p:pRg st="2" end="2"/>
                                            </p:txEl>
                                          </p:spTgt>
                                        </p:tgtEl>
                                        <p:attrNameLst>
                                          <p:attrName>style.visibility</p:attrName>
                                        </p:attrNameLst>
                                      </p:cBhvr>
                                      <p:to>
                                        <p:strVal val="visible"/>
                                      </p:to>
                                    </p:set>
                                    <p:animEffect transition="in" filter="wipe(left)">
                                      <p:cBhvr>
                                        <p:cTn id="48" dur="500"/>
                                        <p:tgtEl>
                                          <p:spTgt spid="9">
                                            <p:txEl>
                                              <p:pRg st="2" end="2"/>
                                            </p:txEl>
                                          </p:spTgt>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
                                            <p:txEl>
                                              <p:pRg st="3" end="3"/>
                                            </p:txEl>
                                          </p:spTgt>
                                        </p:tgtEl>
                                        <p:attrNameLst>
                                          <p:attrName>style.visibility</p:attrName>
                                        </p:attrNameLst>
                                      </p:cBhvr>
                                      <p:to>
                                        <p:strVal val="visible"/>
                                      </p:to>
                                    </p:set>
                                    <p:animEffect transition="in" filter="wipe(left)">
                                      <p:cBhvr>
                                        <p:cTn id="51"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P spid="9"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91_1#354a5f5bf?sp=1&amp;vcp=1&amp;pid=1a7244d16&amp;color=0,0,0&amp;vtp=1&amp;bt=1&amp;bbb=1&amp;hb=1"/>
          <p:cNvSpPr/>
          <p:nvPr/>
        </p:nvSpPr>
        <p:spPr>
          <a:xfrm>
            <a:off x="502920" y="1415322"/>
            <a:ext cx="11183112" cy="24466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5.【2024金衢山五校联考三模】班级主持人写开场白时遇到了一些困难，请你帮他解决。（6分）</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孟子说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天下之本在国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国之本在家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家之本在身</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家是国的基础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国是家的延伸</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中华广袤肥沃的土地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绵长深厚的历史</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涵养了深沉的家国情怀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合上书本</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我们不禁想起为祖国两弹事业鞠躬尽</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cuì</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却鲜为人知的邓</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稼先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想起为当时衰微的民族寻找一剂文化药方而目不窥园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而不舍钻研古代典籍的闻一多</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他们以身报</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至死不懈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他们对国家与人民所表现出来的深情大爱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让后来者无不为之心潮澎湃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回望百年征程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家国</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情怀熠熠生辉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让我们共同涵养深沉厚重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炽热如火的家国情怀吧</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8_BD.92_1#171fd3d27?sp=1&amp;vcp=1&amp;pid=354a5f5bf&amp;color=0,0,0&amp;vtp=1&amp;bbb=1"/>
          <p:cNvSpPr/>
          <p:nvPr/>
        </p:nvSpPr>
        <p:spPr>
          <a:xfrm>
            <a:off x="502920" y="3887505"/>
            <a:ext cx="11183112" cy="1189355"/>
          </a:xfrm>
          <a:prstGeom prst="rect">
            <a:avLst/>
          </a:prstGeom>
          <a:noFill/>
        </p:spPr>
        <p:txBody>
          <a:bodyPr wrap="none" lIns="0" tIns="0" rIns="0" bIns="0" rtlCol="0" anchor="t"/>
          <a:lstStyle/>
          <a:p>
            <a:pPr latinLnBrk="1">
              <a:lnSpc>
                <a:spcPts val="3300"/>
              </a:lnSpc>
              <a:tabLst>
                <a:tab pos="529907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（1）请根据语段中的拼音写汉字或给加点字注音。（4分）</a:t>
            </a:r>
            <a:endParaRPr lang="en-US" altLang="zh-CN" sz="1800" dirty="0"/>
          </a:p>
          <a:p>
            <a:pPr latinLnBrk="1">
              <a:lnSpc>
                <a:spcPts val="3300"/>
              </a:lnSpc>
              <a:tabLst>
                <a:tab pos="5299075"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禁</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鲜为人知</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1800" dirty="0"/>
          </a:p>
          <a:p>
            <a:pPr latinLnBrk="1">
              <a:lnSpc>
                <a:spcPts val="3100"/>
              </a:lnSpc>
              <a:tabLst>
                <a:tab pos="5299075"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鞠</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躬尽cuì</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qiè</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而不舍</a:t>
            </a:r>
            <a:endParaRPr lang="en-US" altLang="zh-CN" sz="1800" dirty="0"/>
          </a:p>
        </p:txBody>
      </p:sp>
      <p:sp>
        <p:nvSpPr>
          <p:cNvPr id="4" name="QB_8_AN.93_1#171fd3d27.blank?vcp=1&amp;pid=354a5f5bf&amp;color=0,0,0&amp;vpa=45&amp;vtp=1&amp;bbb=1"/>
          <p:cNvSpPr/>
          <p:nvPr/>
        </p:nvSpPr>
        <p:spPr>
          <a:xfrm>
            <a:off x="952976" y="4276124"/>
            <a:ext cx="4333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jīn</a:t>
            </a:r>
            <a:endParaRPr lang="en-US" altLang="zh-CN" dirty="0"/>
          </a:p>
        </p:txBody>
      </p:sp>
      <p:sp>
        <p:nvSpPr>
          <p:cNvPr id="5" name="QB_8_AN.94_1#171fd3d27.blank?vcp=1&amp;pid=354a5f5bf&amp;color=0,0,0&amp;vpa=46&amp;vtp=1&amp;bbb=1"/>
          <p:cNvSpPr/>
          <p:nvPr/>
        </p:nvSpPr>
        <p:spPr>
          <a:xfrm>
            <a:off x="6684487" y="4276124"/>
            <a:ext cx="587375" cy="351155"/>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xi</a:t>
            </a:r>
            <a:r>
              <a:rPr lang="en-US" altLang="zh-CN" b="1"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ǎ</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a:t>
            </a:r>
            <a:endParaRPr lang="en-US" altLang="zh-CN" dirty="0"/>
          </a:p>
        </p:txBody>
      </p:sp>
      <p:sp>
        <p:nvSpPr>
          <p:cNvPr id="6" name="QB_8_AN.95_1#171fd3d27.blank?vcp=1&amp;pid=354a5f5bf&amp;color=0,0,0&amp;vpa=47&amp;vtp=1"/>
          <p:cNvSpPr/>
          <p:nvPr/>
        </p:nvSpPr>
        <p:spPr>
          <a:xfrm>
            <a:off x="1473676" y="4674269"/>
            <a:ext cx="3952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瘁</a:t>
            </a:r>
            <a:endParaRPr lang="en-US" altLang="zh-CN" dirty="0"/>
          </a:p>
        </p:txBody>
      </p:sp>
      <p:sp>
        <p:nvSpPr>
          <p:cNvPr id="7" name="QB_8_AN.96_1#171fd3d27.blank?vcp=1&amp;pid=354a5f5bf&amp;color=0,0,0&amp;vpa=48&amp;vtp=1&amp;bbb=1"/>
          <p:cNvSpPr/>
          <p:nvPr/>
        </p:nvSpPr>
        <p:spPr>
          <a:xfrm>
            <a:off x="6087586" y="4674269"/>
            <a:ext cx="11953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锲（4分）</a:t>
            </a:r>
            <a:endParaRPr lang="en-US" altLang="zh-CN" dirty="0"/>
          </a:p>
        </p:txBody>
      </p:sp>
      <p:sp>
        <p:nvSpPr>
          <p:cNvPr id="8" name="QO_8_BD.97_1#affef9258?vcp=1&amp;pid=354a5f5bf&amp;color=0,0,0&amp;vtp=1&amp;bbb=1"/>
          <p:cNvSpPr/>
          <p:nvPr/>
        </p:nvSpPr>
        <p:spPr>
          <a:xfrm>
            <a:off x="502920" y="5088100"/>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（2）请根据语境，参照前文句式，在语段横线处续写恰当的句子。（2分）</a:t>
            </a:r>
            <a:endParaRPr lang="en-US" altLang="zh-CN" sz="1800" dirty="0"/>
          </a:p>
        </p:txBody>
      </p:sp>
      <p:sp>
        <p:nvSpPr>
          <p:cNvPr id="9" name="QO_8_AN.98_1#affef9258?vcp=1&amp;pid=354a5f5bf&amp;color=0,0,0&amp;vtp=1&amp;bbb=1"/>
          <p:cNvSpPr/>
          <p:nvPr/>
        </p:nvSpPr>
        <p:spPr>
          <a:xfrm>
            <a:off x="502920" y="5494752"/>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【示例】跨越历史长河;</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家国情怀绵延不绝（2分）</a:t>
            </a:r>
            <a:endParaRPr lang="en-US" altLang="zh-CN" sz="1800" dirty="0"/>
          </a:p>
        </p:txBody>
      </p:sp>
      <p:sp>
        <p:nvSpPr>
          <p:cNvPr id="10" name="QO_7_BD.91_1#354a5f5bf?sp=1&amp;vcp=1&amp;pid=1a7244d16&amp;color=0,0,0&amp;vtp=1&amp;bt=1&amp;bbb=1&amp;hb=1&amp;zzd= 4"/>
          <p:cNvSpPr/>
          <p:nvPr/>
        </p:nvSpPr>
        <p:spPr>
          <a:xfrm>
            <a:off x="6770401" y="2634522"/>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O_7_BD.91_1#354a5f5bf?sp=1&amp;vcp=1&amp;pid=1a7244d16&amp;color=0,0,0&amp;vtp=1&amp;bt=1&amp;bbb=1&amp;hb=1&amp;zzd= 4"/>
          <p:cNvSpPr/>
          <p:nvPr/>
        </p:nvSpPr>
        <p:spPr>
          <a:xfrm>
            <a:off x="10250201" y="2634522"/>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B_8_BD.92_1#171fd3d27?sp=1&amp;vcp=1&amp;pid=354a5f5bf&amp;color=0,0,0&amp;vtp=1&amp;bbb=1&amp;zzd= 3"/>
          <p:cNvSpPr/>
          <p:nvPr/>
        </p:nvSpPr>
        <p:spPr>
          <a:xfrm>
            <a:off x="826802" y="468760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B_8_BD.92_1#171fd3d27?sp=1&amp;vcp=1&amp;pid=354a5f5bf&amp;color=0,0,0&amp;vtp=1&amp;bbb=1&amp;zzd= 3"/>
          <p:cNvSpPr/>
          <p:nvPr/>
        </p:nvSpPr>
        <p:spPr>
          <a:xfrm>
            <a:off x="5897912" y="4687605"/>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wipe(left)">
                                      <p:cBhvr>
                                        <p:cTn id="31" dur="500"/>
                                        <p:tgtEl>
                                          <p:spTgt spid="7">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wipe(left)">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wipe(left)">
                                      <p:cBhvr>
                                        <p:cTn id="39" dur="500"/>
                                        <p:tgtEl>
                                          <p:spTgt spid="9">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wipe(left)">
                                      <p:cBhvr>
                                        <p:cTn id="4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9"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99_1#25d8872a4?sp=1&amp;vcp=1&amp;pid=1a7244d16&amp;color=0,0,0&amp;vtp=1&amp;bt=1&amp;bbb=1"/>
          <p:cNvSpPr/>
          <p:nvPr/>
        </p:nvSpPr>
        <p:spPr>
          <a:xfrm>
            <a:off x="502920" y="954820"/>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6.【2024绍兴上虞区二模】阅读唱词《劝千岁》，按要求完成下面任务。（8分）</a:t>
            </a:r>
            <a:endParaRPr lang="en-US" altLang="zh-CN" sz="1800" dirty="0"/>
          </a:p>
        </p:txBody>
      </p:sp>
      <mc:AlternateContent xmlns:mc="http://schemas.openxmlformats.org/markup-compatibility/2006" xmlns:a14="http://schemas.microsoft.com/office/drawing/2010/main">
        <mc:Choice Requires="a14">
          <p:graphicFrame>
            <p:nvGraphicFramePr>
              <p:cNvPr id="25" name="QO_7_BD.99_2#25d8872a4?colgroup=25,21&amp;vcp=1&amp;pid=1a7244d16&amp;color=0,0,0&amp;vtp=1&amp;bbb=1"/>
              <p:cNvGraphicFramePr>
                <a:graphicFrameLocks noGrp="1"/>
              </p:cNvGraphicFramePr>
              <p:nvPr/>
            </p:nvGraphicFramePr>
            <p:xfrm>
              <a:off x="502920" y="1436277"/>
              <a:ext cx="11146536" cy="4921568"/>
            </p:xfrm>
            <a:graphic>
              <a:graphicData uri="http://schemas.openxmlformats.org/drawingml/2006/table">
                <a:tbl>
                  <a:tblPr/>
                  <a:tblGrid>
                    <a:gridCol w="6025896"/>
                    <a:gridCol w="5120640"/>
                  </a:tblGrid>
                  <a:tr h="4531551">
                    <a:tc>
                      <a:txBody>
                        <a:bodyPr/>
                        <a:lstStyle/>
                        <a:p>
                          <a:pPr algn="l"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劝千岁</a:t>
                          </a:r>
                          <a14:m>
                            <m:oMath xmlns:m="http://schemas.openxmlformats.org/officeDocument/2006/math">
                              <m:sSup>
                                <m:sSupPr>
                                  <m:ctrlPr>
                                    <a:rPr lang="en-US" altLang="zh-CN" sz="1800" b="0" i="1"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1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1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①</m:t>
                                  </m:r>
                                </m:sup>
                              </m:sSup>
                            </m:oMath>
                          </a14:m>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杀字休出口</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老臣</a:t>
                          </a:r>
                          <a14:m>
                            <m:oMath xmlns:m="http://schemas.openxmlformats.org/officeDocument/2006/math">
                              <m:sSup>
                                <m:sSupPr>
                                  <m:ctrlPr>
                                    <a:rPr lang="en-US" altLang="zh-CN" sz="1800" b="0" i="1"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1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1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②</m:t>
                                  </m:r>
                                </m:sup>
                              </m:sSup>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与主说从头</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刘备本是靖王后</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汉帝</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（xu</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孙一脉留</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他有个二弟汉寿亭侯</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青龙偃月神鬼皆愁</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白马坡前诛文丑</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在古城曾斩过老蔡阳的头</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他三弟翼德威风有</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丈八蛇矛惯取</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hóu）</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鞭打督邮他气冲牛斗</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虎牢关前战温侯</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当阳桥前一声吼</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喝断了桥梁水倒流</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他四弟子龙常山将</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盖世英雄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九州</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长坂坡救阿斗</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杀得曹兵个个愁</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这一班武将哪个有</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还有诸葛用计谋</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你杀刘备不要紧</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他弟兄闻知怎肯罢休</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若是领兵来争斗</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曹操坐把渔利收</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我扭转回身奏太后</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将计就计结鸾俦</a:t>
                          </a:r>
                          <a14:m>
                            <m:oMath xmlns:m="http://schemas.openxmlformats.org/officeDocument/2006/math">
                              <m:sSup>
                                <m:sSupPr>
                                  <m:ctrlPr>
                                    <a:rPr lang="en-US" altLang="zh-CN" sz="1800" b="0" i="1"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1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1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③</m:t>
                                  </m:r>
                                </m:sup>
                              </m:sSup>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r"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选自京剧《龙凤呈祥·甘露寺》）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gridSpan="2">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【注】①千岁：这里指孙权</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②老臣：乔玄</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③鸾俦：比喻夫妻</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bl>
              </a:graphicData>
            </a:graphic>
          </p:graphicFrame>
        </mc:Choice>
        <mc:Fallback xmlns="">
          <p:graphicFrame>
            <p:nvGraphicFramePr>
              <p:cNvPr id="25" name="QO_7_BD.99_2#25d8872a4?colgroup=25,21&amp;vcp=1&amp;pid=1a7244d16&amp;color=0,0,0&amp;vtp=1&amp;bbb=1"/>
              <p:cNvGraphicFramePr>
                <a:graphicFrameLocks noGrp="1"/>
              </p:cNvGraphicFramePr>
              <p:nvPr/>
            </p:nvGraphicFramePr>
            <p:xfrm>
              <a:off x="502920" y="1436277"/>
              <a:ext cx="11146536" cy="4921568"/>
            </p:xfrm>
            <a:graphic>
              <a:graphicData uri="http://schemas.openxmlformats.org/drawingml/2006/table">
                <a:tbl>
                  <a:tblPr/>
                  <a:tblGrid>
                    <a:gridCol w="6025896"/>
                    <a:gridCol w="5120640"/>
                  </a:tblGrid>
                  <a:tr h="453136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390017">
                    <a:tc gridSpan="2">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【注】①千岁：这里指孙权</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②老臣：乔玄</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③鸾俦：比喻夫妻</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bl>
              </a:graphicData>
            </a:graphic>
          </p:graphicFrame>
        </mc:Fallback>
      </mc:AlternateContent>
    </p:spTree>
  </p:cSld>
  <p:clrMapOvr>
    <a:masterClrMapping/>
  </p:clrMapOvr>
  <p:transition>
    <p:split dir="in"/>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8_BD.100_1#11b7a7774?sp=1&amp;vcp=1&amp;pid=25d8872a4&amp;color=0,0,0&amp;mp=1&amp;vtp=1&amp;bt=1&amp;bbb=1"/>
          <p:cNvSpPr/>
          <p:nvPr/>
        </p:nvSpPr>
        <p:spPr>
          <a:xfrm>
            <a:off x="502920" y="2221772"/>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（1）根据拼音写出相应的字词。（2分）</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á</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孙</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hóu</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1800" dirty="0"/>
          </a:p>
        </p:txBody>
      </p:sp>
      <p:sp>
        <p:nvSpPr>
          <p:cNvPr id="3" name="QB_8_AN.101_1#11b7a7774.blank?vcp=1&amp;pid=25d8872a4&amp;color=0,0,0&amp;mp=1&amp;vpa=49&amp;vtp=1"/>
          <p:cNvSpPr/>
          <p:nvPr/>
        </p:nvSpPr>
        <p:spPr>
          <a:xfrm>
            <a:off x="1079976" y="2589437"/>
            <a:ext cx="3952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玄</a:t>
            </a:r>
            <a:endParaRPr lang="en-US" altLang="zh-CN" dirty="0"/>
          </a:p>
        </p:txBody>
      </p:sp>
      <p:sp>
        <p:nvSpPr>
          <p:cNvPr id="4" name="QB_8_AN.102_1#11b7a7774.blank?vcp=1&amp;pid=25d8872a4&amp;color=0,0,0&amp;mp=1&amp;vpa=50&amp;vtp=1&amp;bbb=1"/>
          <p:cNvSpPr/>
          <p:nvPr/>
        </p:nvSpPr>
        <p:spPr>
          <a:xfrm>
            <a:off x="2680176" y="2589437"/>
            <a:ext cx="14239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咽喉（2分）</a:t>
            </a:r>
            <a:endParaRPr lang="en-US" altLang="zh-CN" dirty="0"/>
          </a:p>
        </p:txBody>
      </p:sp>
      <p:sp>
        <p:nvSpPr>
          <p:cNvPr id="5" name="QC_8_BD.103_1#dd16aaa51?vcp=1&amp;pid=25d8872a4&amp;color=0,0,0&amp;vtp=1&amp;bbb=1"/>
          <p:cNvSpPr/>
          <p:nvPr/>
        </p:nvSpPr>
        <p:spPr>
          <a:xfrm>
            <a:off x="502920" y="3044922"/>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（2）给文中加点字“斗”</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选择正确的读音(</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（1分）</a:t>
            </a:r>
            <a:endParaRPr lang="en-US" altLang="zh-CN" sz="1800" dirty="0"/>
          </a:p>
        </p:txBody>
      </p:sp>
      <p:sp>
        <p:nvSpPr>
          <p:cNvPr id="6" name="QC_8_AN.104_1#dd16aaa51.bracket?vcp=1&amp;pid=25d8872a4&amp;color=0,0,0&amp;vpa=51&amp;vtp=1"/>
          <p:cNvSpPr/>
          <p:nvPr/>
        </p:nvSpPr>
        <p:spPr>
          <a:xfrm>
            <a:off x="4661376" y="3031587"/>
            <a:ext cx="331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7" name="QC_8_BD.105_1#dd16aaa51.choices?vcp=1&amp;pid=25d8872a4&amp;color=0,0,0&amp;vtp=1&amp;bbb=1"/>
          <p:cNvSpPr/>
          <p:nvPr/>
        </p:nvSpPr>
        <p:spPr>
          <a:xfrm>
            <a:off x="502920" y="3450687"/>
            <a:ext cx="11183112" cy="351155"/>
          </a:xfrm>
          <a:prstGeom prst="rect">
            <a:avLst/>
          </a:prstGeom>
          <a:noFill/>
        </p:spPr>
        <p:txBody>
          <a:bodyPr wrap="none" lIns="0" tIns="0" rIns="0" bIns="0" rtlCol="0" anchor="t"/>
          <a:lstStyle/>
          <a:p>
            <a:pPr latinLnBrk="1">
              <a:lnSpc>
                <a:spcPts val="3100"/>
              </a:lnSpc>
              <a:tabLst>
                <a:tab pos="569912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.dǒu</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.dòu</a:t>
            </a:r>
            <a:endParaRPr lang="en-US" altLang="zh-CN" sz="1800" dirty="0"/>
          </a:p>
        </p:txBody>
      </p:sp>
      <p:sp>
        <p:nvSpPr>
          <p:cNvPr id="8" name="QC_8_BD.106_1#59b42add8?vcp=1&amp;pid=25d8872a4&amp;color=0,0,0&amp;vtp=1&amp;bbb=1"/>
          <p:cNvSpPr/>
          <p:nvPr/>
        </p:nvSpPr>
        <p:spPr>
          <a:xfrm>
            <a:off x="502920" y="3856452"/>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（3）给文中□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处选择合适的汉字(</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（1分）</a:t>
            </a:r>
            <a:endParaRPr lang="en-US" altLang="zh-CN" sz="1800" dirty="0"/>
          </a:p>
        </p:txBody>
      </p:sp>
      <p:sp>
        <p:nvSpPr>
          <p:cNvPr id="9" name="QC_8_AN.107_1#59b42add8.bracket?vcp=1&amp;pid=25d8872a4&amp;color=0,0,0&amp;vpa=52&amp;vtp=1"/>
          <p:cNvSpPr/>
          <p:nvPr/>
        </p:nvSpPr>
        <p:spPr>
          <a:xfrm>
            <a:off x="3921601" y="3843117"/>
            <a:ext cx="3190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10" name="QC_8_BD.108_1#59b42add8.choices?vcp=1&amp;pid=25d8872a4&amp;color=0,0,0&amp;vtp=1&amp;bbb=1"/>
          <p:cNvSpPr/>
          <p:nvPr/>
        </p:nvSpPr>
        <p:spPr>
          <a:xfrm>
            <a:off x="502920" y="4262217"/>
            <a:ext cx="11183112" cy="351155"/>
          </a:xfrm>
          <a:prstGeom prst="rect">
            <a:avLst/>
          </a:prstGeom>
          <a:noFill/>
        </p:spPr>
        <p:txBody>
          <a:bodyPr wrap="none" lIns="0" tIns="0" rIns="0" bIns="0" rtlCol="0" anchor="t"/>
          <a:lstStyle/>
          <a:p>
            <a:pPr latinLnBrk="1">
              <a:lnSpc>
                <a:spcPts val="3100"/>
              </a:lnSpc>
              <a:tabLst>
                <a:tab pos="569912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.贯</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.冠</a:t>
            </a:r>
            <a:endParaRPr lang="en-US" altLang="zh-CN" sz="1800" dirty="0"/>
          </a:p>
        </p:txBody>
      </p:sp>
      <p:sp>
        <p:nvSpPr>
          <p:cNvPr id="11" name="QC_8_AS.109_1#59b42add8?vcp=1&amp;pid=25d8872a4&amp;color=0,0,0&amp;vtp=1&amp;bbb=1"/>
          <p:cNvSpPr/>
          <p:nvPr/>
        </p:nvSpPr>
        <p:spPr>
          <a:xfrm>
            <a:off x="502920" y="4667982"/>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本题考查辨析字义的能力。贯：穿；贯通。冠：居第一位。故应填“冠”，组成词语“冠九州”。</a:t>
            </a:r>
            <a:endParaRPr lang="en-US" altLang="zh-CN" sz="1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wipe(left)">
                                      <p:cBhvr>
                                        <p:cTn id="31" dur="500"/>
                                        <p:tgtEl>
                                          <p:spTgt spid="9">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wipe(left)">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wipe(left)">
                                      <p:cBhvr>
                                        <p:cTn id="39" dur="500"/>
                                        <p:tgtEl>
                                          <p:spTgt spid="11">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wipe(left)">
                                      <p:cBhvr>
                                        <p:cTn id="42"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9" grpId="0" animBg="1" build="p"/>
      <p:bldP spid="11"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110_1#cc63fb92e?sp=1&amp;vcp=1&amp;pid=25d8872a4&amp;color=0,0,0&amp;vtp=1&amp;bt=1&amp;bbb=1&amp;hb=1"/>
          <p:cNvSpPr/>
          <p:nvPr/>
        </p:nvSpPr>
        <p:spPr>
          <a:xfrm>
            <a:off x="502920" y="2029811"/>
            <a:ext cx="11183112" cy="11893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（4）这段唱词体现乔玄“善劝”。请联系“故事背景”，说说乔玄是怎样说服孙权母子“将计就计结鸾俦”的。（4分）</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故事背景】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刘备久占荆州</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孙权屡讨不还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于是孙权与周瑜设美人计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假称以妹孙尚香许婚刘备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诓刘备过</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江</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幸得乔玄从中周旋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说服孙权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让孙权母亲国太做主将女儿孙尚香配与刘备</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O_8_AN.111_1#cc63fb92e?vcp=1&amp;pid=25d8872a4&amp;color=0,0,0&amp;vtp=1&amp;bbb=1&amp;hb=1"/>
          <p:cNvSpPr/>
          <p:nvPr/>
        </p:nvSpPr>
        <p:spPr>
          <a:xfrm>
            <a:off x="502920" y="3270093"/>
            <a:ext cx="11183112" cy="20305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【示例】这段唱词体现了乔玄的劝说艺术。首先，乔玄指出刘备具有皇家血统（“靖王后”“汉帝玄孙</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”），杀他</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有政治风险</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；（1分）其次，盛赞刘备有一个厉害的团队，结拜兄弟关羽、张飞、赵云，都有万夫不当之勇</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，还</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有个神机妙算的军师诸葛亮</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，与刘备无论斗勇还是斗智均没有胜算；（1分）最后，从杀的后果看，</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孙刘相争，</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两败俱伤</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，让曹操坐收渔利。（1分）乔玄多角度分析杀刘备的种种后果，成功说服孙权母子</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，避免了孙刘联盟</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的破裂</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。（1分）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7_BD.112_1#3a07ce07f?htil=2&amp;vcp=1&amp;pid=6c57c1173&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91161" y="1389923"/>
            <a:ext cx="3330201" cy="2425255"/>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7_BD.112_2#3a07ce07f?htil=2&amp;sp=1&amp;vcp=1&amp;pid=6c57c1173&amp;color=0,0,0&amp;vtp=1&amp;bt=1&amp;bbb=1&amp;hb=1&amp;hs=1"/>
          <p:cNvSpPr/>
          <p:nvPr/>
        </p:nvSpPr>
        <p:spPr>
          <a:xfrm>
            <a:off x="502920" y="1402622"/>
            <a:ext cx="7690104"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1.班级同学制作诗歌整理手册，探究“化虚为实”的手法。同学们聚焦“虚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”，做</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了以下整理</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，请你补全。（4分）</a:t>
            </a:r>
            <a:endParaRPr lang="en-US" altLang="zh-CN" dirty="0"/>
          </a:p>
        </p:txBody>
      </p:sp>
      <p:sp>
        <p:nvSpPr>
          <p:cNvPr id="4" name="QB_7_BD.112_3#3a07ce07f?htil=2&amp;sp=1&amp;vcp=1&amp;pid=6c57c1173&amp;color=0,0,0&amp;vtp=1&amp;bbb=1&amp;hs=1"/>
          <p:cNvSpPr/>
          <p:nvPr/>
        </p:nvSpPr>
        <p:spPr>
          <a:xfrm>
            <a:off x="502920" y="2225772"/>
            <a:ext cx="7690104" cy="351155"/>
          </a:xfrm>
          <a:prstGeom prst="rect">
            <a:avLst/>
          </a:prstGeom>
          <a:noFill/>
        </p:spPr>
        <p:txBody>
          <a:bodyPr wrap="none" lIns="0" tIns="0" rIns="0" bIns="0" rtlCol="0" anchor="t"/>
          <a:lstStyle/>
          <a:p>
            <a:pPr algn="l" latinLnBrk="1">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800" dirty="0"/>
          </a:p>
        </p:txBody>
      </p:sp>
      <p:sp>
        <p:nvSpPr>
          <p:cNvPr id="5" name="QB_7_BD.112_4#3a07ce07f?htil=2&amp;sp=1&amp;vcp=1&amp;pid=6c57c1173&amp;color=0,0,0&amp;vtp=1&amp;bbb=1&amp;hs=1"/>
          <p:cNvSpPr/>
          <p:nvPr/>
        </p:nvSpPr>
        <p:spPr>
          <a:xfrm>
            <a:off x="502920" y="2631537"/>
            <a:ext cx="7690104" cy="351155"/>
          </a:xfrm>
          <a:prstGeom prst="rect">
            <a:avLst/>
          </a:prstGeom>
          <a:noFill/>
        </p:spPr>
        <p:txBody>
          <a:bodyPr wrap="none" lIns="0" tIns="0" rIns="0" bIns="0" rtlCol="0" anchor="t"/>
          <a:lstStyle/>
          <a:p>
            <a:pPr algn="l" latinLnBrk="1">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800" dirty="0"/>
          </a:p>
        </p:txBody>
      </p:sp>
      <p:sp>
        <p:nvSpPr>
          <p:cNvPr id="6" name="QB_7_BD.112_5#3a07ce07f?htil=2&amp;sp=1&amp;vcp=1&amp;pid=6c57c1173&amp;color=0,0,0&amp;vtp=1&amp;bbb=1&amp;hs=1"/>
          <p:cNvSpPr/>
          <p:nvPr/>
        </p:nvSpPr>
        <p:spPr>
          <a:xfrm>
            <a:off x="502920" y="3037302"/>
            <a:ext cx="7690104" cy="351155"/>
          </a:xfrm>
          <a:prstGeom prst="rect">
            <a:avLst/>
          </a:prstGeom>
          <a:noFill/>
        </p:spPr>
        <p:txBody>
          <a:bodyPr wrap="none" lIns="0" tIns="0" rIns="0" bIns="0" rtlCol="0" anchor="t"/>
          <a:lstStyle/>
          <a:p>
            <a:pPr algn="l" latinLnBrk="1">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7" name="QB_7_BD.112_6#3a07ce07f?htil=2&amp;sp=1&amp;vcp=1&amp;pid=6c57c1173&amp;color=0,0,0&amp;vtp=1&amp;bbb=1&amp;hs=1"/>
          <p:cNvSpPr/>
          <p:nvPr/>
        </p:nvSpPr>
        <p:spPr>
          <a:xfrm>
            <a:off x="502920" y="3443067"/>
            <a:ext cx="7690104" cy="351155"/>
          </a:xfrm>
          <a:prstGeom prst="rect">
            <a:avLst/>
          </a:prstGeom>
          <a:noFill/>
        </p:spPr>
        <p:txBody>
          <a:bodyPr wrap="none" lIns="0" tIns="0" rIns="0" bIns="0" rtlCol="0" anchor="t"/>
          <a:lstStyle/>
          <a:p>
            <a:pPr algn="l" latinLnBrk="1">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1800" dirty="0"/>
          </a:p>
        </p:txBody>
      </p:sp>
      <p:sp>
        <p:nvSpPr>
          <p:cNvPr id="8" name="QB_7_AN.113_1#3a07ce07f.blank?vcp=1&amp;pid=6c57c1173&amp;color=0,0,0&amp;vpa=53&amp;vtp=1"/>
          <p:cNvSpPr/>
          <p:nvPr/>
        </p:nvSpPr>
        <p:spPr>
          <a:xfrm>
            <a:off x="737076" y="2174337"/>
            <a:ext cx="3952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憾</a:t>
            </a:r>
            <a:endParaRPr lang="en-US" altLang="zh-CN" dirty="0"/>
          </a:p>
        </p:txBody>
      </p:sp>
      <p:sp>
        <p:nvSpPr>
          <p:cNvPr id="9" name="QB_7_AN.114_1#3a07ce07f.blank?vcp=1&amp;pid=6c57c1173&amp;color=0,0,0&amp;vpa=54&amp;vtp=1"/>
          <p:cNvSpPr/>
          <p:nvPr/>
        </p:nvSpPr>
        <p:spPr>
          <a:xfrm>
            <a:off x="737076" y="2580102"/>
            <a:ext cx="3952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暮</a:t>
            </a:r>
            <a:endParaRPr lang="en-US" altLang="zh-CN" dirty="0"/>
          </a:p>
        </p:txBody>
      </p:sp>
      <p:sp>
        <p:nvSpPr>
          <p:cNvPr id="10" name="QB_7_AN.115_1#3a07ce07f.blank?vcp=1&amp;pid=6c57c1173&amp;color=0,0,0&amp;vpa=55&amp;vtp=1&amp;bbb=1"/>
          <p:cNvSpPr/>
          <p:nvPr/>
        </p:nvSpPr>
        <p:spPr>
          <a:xfrm>
            <a:off x="737076" y="2985867"/>
            <a:ext cx="6238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潺潺</a:t>
            </a:r>
            <a:endParaRPr lang="en-US" altLang="zh-CN" dirty="0"/>
          </a:p>
        </p:txBody>
      </p:sp>
      <p:sp>
        <p:nvSpPr>
          <p:cNvPr id="11" name="QB_7_AN.116_1#3a07ce07f.blank?vcp=1&amp;pid=6c57c1173&amp;color=0,0,0&amp;vpa=56&amp;vtp=1&amp;bbb=1"/>
          <p:cNvSpPr/>
          <p:nvPr/>
        </p:nvSpPr>
        <p:spPr>
          <a:xfrm>
            <a:off x="737076" y="3391632"/>
            <a:ext cx="11953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朴（4分）</a:t>
            </a:r>
            <a:endParaRPr lang="en-US" altLang="zh-CN" dirty="0"/>
          </a:p>
        </p:txBody>
      </p:sp>
      <p:sp>
        <p:nvSpPr>
          <p:cNvPr id="12" name="QB_7_BD.117_1#4ebf93126?sp=1&amp;vcp=1&amp;pid=6c57c1173&amp;color=0,0,0&amp;vtp=1&amp;bbb=1&amp;hb=1&amp;hs=1"/>
          <p:cNvSpPr/>
          <p:nvPr/>
        </p:nvSpPr>
        <p:spPr>
          <a:xfrm>
            <a:off x="502920" y="3841212"/>
            <a:ext cx="11183112" cy="20275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2.班级开展古诗文中“拳拳报国心”的探究活动，下面是两位同学的对话，请将对话中空缺的字补充完整。（4分）</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学甲</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报国与战争有千丝万缕的联系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我不由想到了战场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想到了战车</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想到了很多以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车</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为部首的字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比如</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车前的横木叫作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可以登上去眺望敌军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车轮碾出的痕迹叫作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察看这些痕迹可判断敌情</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学乙</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我也想到了一些以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车</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为部首的字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比如</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表示在较量时失败了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字</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表示</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中途停止</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比如陈涉停止耕作走到田埂上</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13" name="QB_7_AN.118_1#4ebf93126.blank?vcp=1&amp;pid=6c57c1173&amp;color=0,0,0&amp;vpa=57&amp;vtp=1"/>
          <p:cNvSpPr/>
          <p:nvPr/>
        </p:nvSpPr>
        <p:spPr>
          <a:xfrm>
            <a:off x="2337276" y="4648932"/>
            <a:ext cx="3952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轼</a:t>
            </a:r>
            <a:endParaRPr lang="en-US" altLang="zh-CN" dirty="0"/>
          </a:p>
        </p:txBody>
      </p:sp>
      <p:sp>
        <p:nvSpPr>
          <p:cNvPr id="14" name="QB_7_AN.119_1#4ebf93126.blank?vcp=1&amp;pid=6c57c1173&amp;color=0,0,0&amp;vpa=58&amp;vtp=1"/>
          <p:cNvSpPr/>
          <p:nvPr/>
        </p:nvSpPr>
        <p:spPr>
          <a:xfrm>
            <a:off x="7595075" y="4648932"/>
            <a:ext cx="3952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辙</a:t>
            </a:r>
            <a:endParaRPr lang="en-US" altLang="zh-CN" dirty="0"/>
          </a:p>
        </p:txBody>
      </p:sp>
      <p:sp>
        <p:nvSpPr>
          <p:cNvPr id="15" name="QB_7_AN.120_1#4ebf93126.blank?vcp=1&amp;pid=6c57c1173&amp;color=0,0,0&amp;vpa=59&amp;vtp=1"/>
          <p:cNvSpPr/>
          <p:nvPr/>
        </p:nvSpPr>
        <p:spPr>
          <a:xfrm>
            <a:off x="5740876" y="5068032"/>
            <a:ext cx="3952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输</a:t>
            </a:r>
            <a:endParaRPr lang="en-US" altLang="zh-CN" dirty="0"/>
          </a:p>
        </p:txBody>
      </p:sp>
      <p:sp>
        <p:nvSpPr>
          <p:cNvPr id="16" name="QB_7_AN.121_1#4ebf93126.blank?vcp=1&amp;pid=6c57c1173&amp;color=0,0,0&amp;vpa=60&amp;vtp=1&amp;bbb=1"/>
          <p:cNvSpPr/>
          <p:nvPr/>
        </p:nvSpPr>
        <p:spPr>
          <a:xfrm>
            <a:off x="9398475" y="5068032"/>
            <a:ext cx="11953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辍（4分）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wipe(left)">
                                      <p:cBhvr>
                                        <p:cTn id="7" dur="500"/>
                                        <p:tgtEl>
                                          <p:spTgt spid="8">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wipe(left)">
                                      <p:cBhvr>
                                        <p:cTn id="10" dur="500"/>
                                        <p:tgtEl>
                                          <p:spTgt spid="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wipe(left)">
                                      <p:cBhvr>
                                        <p:cTn id="15" dur="500"/>
                                        <p:tgtEl>
                                          <p:spTgt spid="9">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wipe(left)">
                                      <p:cBhvr>
                                        <p:cTn id="18" dur="500"/>
                                        <p:tgtEl>
                                          <p:spTgt spid="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wipe(left)">
                                      <p:cBhvr>
                                        <p:cTn id="23" dur="500"/>
                                        <p:tgtEl>
                                          <p:spTgt spid="10">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wipe(left)">
                                      <p:cBhvr>
                                        <p:cTn id="26" dur="500"/>
                                        <p:tgtEl>
                                          <p:spTgt spid="10">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1">
                                            <p:bg/>
                                          </p:spTgt>
                                        </p:tgtEl>
                                        <p:attrNameLst>
                                          <p:attrName>style.visibility</p:attrName>
                                        </p:attrNameLst>
                                      </p:cBhvr>
                                      <p:to>
                                        <p:strVal val="visible"/>
                                      </p:to>
                                    </p:set>
                                    <p:animEffect transition="in" filter="wipe(left)">
                                      <p:cBhvr>
                                        <p:cTn id="31" dur="500"/>
                                        <p:tgtEl>
                                          <p:spTgt spid="11">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1">
                                            <p:txEl>
                                              <p:pRg st="0" end="0"/>
                                            </p:txEl>
                                          </p:spTgt>
                                        </p:tgtEl>
                                        <p:attrNameLst>
                                          <p:attrName>style.visibility</p:attrName>
                                        </p:attrNameLst>
                                      </p:cBhvr>
                                      <p:to>
                                        <p:strVal val="visible"/>
                                      </p:to>
                                    </p:set>
                                    <p:animEffect transition="in" filter="wipe(left)">
                                      <p:cBhvr>
                                        <p:cTn id="34" dur="500"/>
                                        <p:tgtEl>
                                          <p:spTgt spid="11">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3">
                                            <p:bg/>
                                          </p:spTgt>
                                        </p:tgtEl>
                                        <p:attrNameLst>
                                          <p:attrName>style.visibility</p:attrName>
                                        </p:attrNameLst>
                                      </p:cBhvr>
                                      <p:to>
                                        <p:strVal val="visible"/>
                                      </p:to>
                                    </p:set>
                                    <p:animEffect transition="in" filter="wipe(left)">
                                      <p:cBhvr>
                                        <p:cTn id="39" dur="500"/>
                                        <p:tgtEl>
                                          <p:spTgt spid="13">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3">
                                            <p:txEl>
                                              <p:pRg st="0" end="0"/>
                                            </p:txEl>
                                          </p:spTgt>
                                        </p:tgtEl>
                                        <p:attrNameLst>
                                          <p:attrName>style.visibility</p:attrName>
                                        </p:attrNameLst>
                                      </p:cBhvr>
                                      <p:to>
                                        <p:strVal val="visible"/>
                                      </p:to>
                                    </p:set>
                                    <p:animEffect transition="in" filter="wipe(left)">
                                      <p:cBhvr>
                                        <p:cTn id="42" dur="500"/>
                                        <p:tgtEl>
                                          <p:spTgt spid="13">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4">
                                            <p:bg/>
                                          </p:spTgt>
                                        </p:tgtEl>
                                        <p:attrNameLst>
                                          <p:attrName>style.visibility</p:attrName>
                                        </p:attrNameLst>
                                      </p:cBhvr>
                                      <p:to>
                                        <p:strVal val="visible"/>
                                      </p:to>
                                    </p:set>
                                    <p:animEffect transition="in" filter="wipe(left)">
                                      <p:cBhvr>
                                        <p:cTn id="47" dur="500"/>
                                        <p:tgtEl>
                                          <p:spTgt spid="14">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4">
                                            <p:txEl>
                                              <p:pRg st="0" end="0"/>
                                            </p:txEl>
                                          </p:spTgt>
                                        </p:tgtEl>
                                        <p:attrNameLst>
                                          <p:attrName>style.visibility</p:attrName>
                                        </p:attrNameLst>
                                      </p:cBhvr>
                                      <p:to>
                                        <p:strVal val="visible"/>
                                      </p:to>
                                    </p:set>
                                    <p:animEffect transition="in" filter="wipe(left)">
                                      <p:cBhvr>
                                        <p:cTn id="50" dur="500"/>
                                        <p:tgtEl>
                                          <p:spTgt spid="14">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15">
                                            <p:bg/>
                                          </p:spTgt>
                                        </p:tgtEl>
                                        <p:attrNameLst>
                                          <p:attrName>style.visibility</p:attrName>
                                        </p:attrNameLst>
                                      </p:cBhvr>
                                      <p:to>
                                        <p:strVal val="visible"/>
                                      </p:to>
                                    </p:set>
                                    <p:animEffect transition="in" filter="wipe(left)">
                                      <p:cBhvr>
                                        <p:cTn id="55" dur="500"/>
                                        <p:tgtEl>
                                          <p:spTgt spid="15">
                                            <p:bg/>
                                          </p:spTgt>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5">
                                            <p:txEl>
                                              <p:pRg st="0" end="0"/>
                                            </p:txEl>
                                          </p:spTgt>
                                        </p:tgtEl>
                                        <p:attrNameLst>
                                          <p:attrName>style.visibility</p:attrName>
                                        </p:attrNameLst>
                                      </p:cBhvr>
                                      <p:to>
                                        <p:strVal val="visible"/>
                                      </p:to>
                                    </p:set>
                                    <p:animEffect transition="in" filter="wipe(left)">
                                      <p:cBhvr>
                                        <p:cTn id="58" dur="500"/>
                                        <p:tgtEl>
                                          <p:spTgt spid="15">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16">
                                            <p:bg/>
                                          </p:spTgt>
                                        </p:tgtEl>
                                        <p:attrNameLst>
                                          <p:attrName>style.visibility</p:attrName>
                                        </p:attrNameLst>
                                      </p:cBhvr>
                                      <p:to>
                                        <p:strVal val="visible"/>
                                      </p:to>
                                    </p:set>
                                    <p:animEffect transition="in" filter="wipe(left)">
                                      <p:cBhvr>
                                        <p:cTn id="63" dur="500"/>
                                        <p:tgtEl>
                                          <p:spTgt spid="16">
                                            <p:bg/>
                                          </p:spTgt>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6">
                                            <p:txEl>
                                              <p:pRg st="0" end="0"/>
                                            </p:txEl>
                                          </p:spTgt>
                                        </p:tgtEl>
                                        <p:attrNameLst>
                                          <p:attrName>style.visibility</p:attrName>
                                        </p:attrNameLst>
                                      </p:cBhvr>
                                      <p:to>
                                        <p:strVal val="visible"/>
                                      </p:to>
                                    </p:set>
                                    <p:animEffect transition="in" filter="wipe(left)">
                                      <p:cBhvr>
                                        <p:cTn id="66"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build="p"/>
      <p:bldP spid="9" grpId="0" animBg="1" build="p"/>
      <p:bldP spid="10" grpId="0" animBg="1" build="p"/>
      <p:bldP spid="11" grpId="0" animBg="1" build="p"/>
      <p:bldP spid="13" grpId="0" animBg="1" build="p"/>
      <p:bldP spid="14" grpId="0" animBg="1" build="p"/>
      <p:bldP spid="15" grpId="0" animBg="1" build="p"/>
      <p:bldP spid="16"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122_1#1d4bb3e42?sp=1&amp;vcp=1&amp;pid=6c57c1173&amp;color=0,0,0&amp;vtp=1&amp;bt=1&amp;bbb=1"/>
          <p:cNvSpPr/>
          <p:nvPr/>
        </p:nvSpPr>
        <p:spPr>
          <a:xfrm>
            <a:off x="502920" y="1002572"/>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3.［2024县域教研联盟一模］根据积累，请完成“汉字探源”整理单。（6分）</a:t>
            </a:r>
            <a:endParaRPr lang="en-US" altLang="zh-CN" sz="1800" dirty="0"/>
          </a:p>
        </p:txBody>
      </p:sp>
      <p:sp>
        <p:nvSpPr>
          <p:cNvPr id="3" name="QO_7_BD.122_2#1d4bb3e42?sp=1&amp;vcp=1&amp;pid=6c57c1173&amp;color=0,0,0&amp;vtp=1&amp;bbb=1&amp;hb=1"/>
          <p:cNvSpPr/>
          <p:nvPr/>
        </p:nvSpPr>
        <p:spPr>
          <a:xfrm>
            <a:off x="502920" y="1401034"/>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我国古人喜欢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雅玩</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焚香</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品茗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听雨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赏雪</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候月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、zhuó（1）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酒</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莳花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寻幽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抚琴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a:t>
            </a:r>
            <a:endPar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代表着源远流长的中华文化</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更代表着古代文人的生活方式</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pic>
        <p:nvPicPr>
          <p:cNvPr id="4" name="QO_7_BD.122_3#1d4bb3e42?htil=3&amp;vcp=1&amp;pid=6c57c1173&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615773" y="2303814"/>
            <a:ext cx="1024128" cy="10424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7_BD.122_4#1d4bb3e42?htil=3&amp;sp=1&amp;vcp=1&amp;pid=6c57c1173&amp;color=0,0,0&amp;vtp=1&amp;bbb=1&amp;hb=1&amp;hs=1"/>
          <p:cNvSpPr/>
          <p:nvPr/>
        </p:nvSpPr>
        <p:spPr>
          <a:xfrm>
            <a:off x="502920" y="2223804"/>
            <a:ext cx="10021824" cy="11893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【雅】</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词义丰富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。《（3）___》</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中的诗分为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雅</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雅</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指正统的宫廷乐歌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出师表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陛下亦宜自谋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以咨诹善道</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察纳雅言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雅</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作形容词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后来引申为高</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雅</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文雅等义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例如成语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（5）____。</a:t>
            </a:r>
            <a:endParaRPr lang="en-US" altLang="zh-CN" dirty="0"/>
          </a:p>
        </p:txBody>
      </p:sp>
      <p:sp>
        <p:nvSpPr>
          <p:cNvPr id="6" name="QO_7_BD.122_5#1d4bb3e42?vcp=1&amp;pid=6c57c1173&amp;color=0,0,0&amp;vtp=1&amp;bbb=1&amp;hb=1&amp;hs=1"/>
          <p:cNvSpPr/>
          <p:nvPr/>
        </p:nvSpPr>
        <p:spPr>
          <a:xfrm>
            <a:off x="502920" y="3468405"/>
            <a:ext cx="11183112" cy="119253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形声字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偏旁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不是帝王的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指玉器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本义表示把玩玉器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这一点与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6）____”</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弄</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字相似</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可见它们意义相近</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任务</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7" name="QO_8_BD.123_1#f070f1cfb?vcp=1&amp;pid=1d4bb3e42&amp;color=0,0,0&amp;vtp=1&amp;bbb=1&amp;hs=1"/>
          <p:cNvSpPr/>
          <p:nvPr/>
        </p:nvSpPr>
        <p:spPr>
          <a:xfrm>
            <a:off x="502920" y="4707987"/>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（1）根据拼音写汉字。（1分）</a:t>
            </a:r>
            <a:endParaRPr lang="en-US" altLang="zh-CN" sz="1800" dirty="0"/>
          </a:p>
        </p:txBody>
      </p:sp>
      <p:sp>
        <p:nvSpPr>
          <p:cNvPr id="8" name="QO_8_AN.124_1#f070f1cfb?vcp=1&amp;pid=1d4bb3e42&amp;color=0,0,0&amp;vtp=1&amp;bbb=1&amp;hs=1"/>
          <p:cNvSpPr/>
          <p:nvPr/>
        </p:nvSpPr>
        <p:spPr>
          <a:xfrm>
            <a:off x="502920" y="5113752"/>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酌（1分）</a:t>
            </a:r>
            <a:endParaRPr lang="en-US" altLang="zh-CN" sz="1800" dirty="0"/>
          </a:p>
        </p:txBody>
      </p:sp>
      <p:sp>
        <p:nvSpPr>
          <p:cNvPr id="9" name="QO_8_BD.125_1#02ac64844?vcp=1&amp;pid=1d4bb3e42&amp;color=0,0,0&amp;vtp=1&amp;bbb=1&amp;hs=1"/>
          <p:cNvSpPr/>
          <p:nvPr/>
        </p:nvSpPr>
        <p:spPr>
          <a:xfrm>
            <a:off x="502920" y="5480530"/>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（2）画线句读起来不通顺，请修改一下。（1分）</a:t>
            </a:r>
            <a:endParaRPr lang="en-US" altLang="zh-CN" sz="1800" dirty="0"/>
          </a:p>
        </p:txBody>
      </p:sp>
      <p:sp>
        <p:nvSpPr>
          <p:cNvPr id="10" name="QO_8_AN.126_1#02ac64844?vcp=1&amp;pid=1d4bb3e42&amp;color=0,0,0&amp;vtp=1&amp;bbb=1&amp;hs=1"/>
          <p:cNvSpPr/>
          <p:nvPr/>
        </p:nvSpPr>
        <p:spPr>
          <a:xfrm>
            <a:off x="502920" y="5887182"/>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这代表着古代文人的生活方式，更代表着源远流长的中华文化。（1分）</a:t>
            </a:r>
            <a:endParaRPr lang="en-US" altLang="zh-CN" sz="1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wipe(left)">
                                      <p:cBhvr>
                                        <p:cTn id="7" dur="500"/>
                                        <p:tgtEl>
                                          <p:spTgt spid="8">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wipe(left)">
                                      <p:cBhvr>
                                        <p:cTn id="10" dur="500"/>
                                        <p:tgtEl>
                                          <p:spTgt spid="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0">
                                            <p:bg/>
                                          </p:spTgt>
                                        </p:tgtEl>
                                        <p:attrNameLst>
                                          <p:attrName>style.visibility</p:attrName>
                                        </p:attrNameLst>
                                      </p:cBhvr>
                                      <p:to>
                                        <p:strVal val="visible"/>
                                      </p:to>
                                    </p:set>
                                    <p:animEffect transition="in" filter="wipe(left)">
                                      <p:cBhvr>
                                        <p:cTn id="15" dur="500"/>
                                        <p:tgtEl>
                                          <p:spTgt spid="10">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0">
                                            <p:txEl>
                                              <p:pRg st="0" end="0"/>
                                            </p:txEl>
                                          </p:spTgt>
                                        </p:tgtEl>
                                        <p:attrNameLst>
                                          <p:attrName>style.visibility</p:attrName>
                                        </p:attrNameLst>
                                      </p:cBhvr>
                                      <p:to>
                                        <p:strVal val="visible"/>
                                      </p:to>
                                    </p:set>
                                    <p:animEffect transition="in" filter="wipe(left)">
                                      <p:cBhvr>
                                        <p:cTn id="18"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build="p"/>
      <p:bldP spid="10"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127_1#69993ead6?vcp=1&amp;pid=1d4bb3e42&amp;color=0,0,0&amp;vtp=1&amp;bt=1&amp;bbb=1"/>
          <p:cNvSpPr/>
          <p:nvPr/>
        </p:nvSpPr>
        <p:spPr>
          <a:xfrm>
            <a:off x="502920" y="1638874"/>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（3）根据语境填空。（每空1分）</a:t>
            </a:r>
            <a:endParaRPr lang="en-US" altLang="zh-CN" sz="1800" dirty="0"/>
          </a:p>
        </p:txBody>
      </p:sp>
      <p:sp>
        <p:nvSpPr>
          <p:cNvPr id="3" name="QO_8_AN.128_1#69993ead6?vcp=1&amp;pid=1d4bb3e42&amp;color=0,0,0&amp;vtp=1&amp;bbb=1"/>
          <p:cNvSpPr/>
          <p:nvPr/>
        </p:nvSpPr>
        <p:spPr>
          <a:xfrm>
            <a:off x="502920" y="2035304"/>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诗经（1分）</a:t>
            </a:r>
            <a:endParaRPr lang="en-US" altLang="zh-CN" sz="1800" dirty="0"/>
          </a:p>
        </p:txBody>
      </p:sp>
      <p:sp>
        <p:nvSpPr>
          <p:cNvPr id="4" name="QO_8_BD.129_1#93e565893?vcp=1&amp;pid=1d4bb3e42&amp;color=0,0,0&amp;vtp=1&amp;bbb=1"/>
          <p:cNvSpPr/>
          <p:nvPr/>
        </p:nvSpPr>
        <p:spPr>
          <a:xfrm>
            <a:off x="502920" y="2402081"/>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（4）根据语境填空。（每空1分）</a:t>
            </a:r>
            <a:endParaRPr lang="en-US" altLang="zh-CN" sz="1800" dirty="0"/>
          </a:p>
        </p:txBody>
      </p:sp>
      <p:sp>
        <p:nvSpPr>
          <p:cNvPr id="5" name="QO_8_AN.130_1#93e565893?vcp=1&amp;pid=1d4bb3e42&amp;color=0,0,0&amp;vtp=1&amp;bbb=1"/>
          <p:cNvSpPr/>
          <p:nvPr/>
        </p:nvSpPr>
        <p:spPr>
          <a:xfrm>
            <a:off x="502920" y="2808734"/>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正确合理的（1分）</a:t>
            </a:r>
            <a:endParaRPr lang="en-US" altLang="zh-CN" sz="1800" dirty="0"/>
          </a:p>
        </p:txBody>
      </p:sp>
      <p:sp>
        <p:nvSpPr>
          <p:cNvPr id="6" name="QO_8_BD.131_1#daf967ef8?vcp=1&amp;pid=1d4bb3e42&amp;color=0,0,0&amp;vtp=1&amp;bbb=1"/>
          <p:cNvSpPr/>
          <p:nvPr/>
        </p:nvSpPr>
        <p:spPr>
          <a:xfrm>
            <a:off x="502920" y="3175511"/>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（5）根据语境填空。（每空1分）</a:t>
            </a:r>
            <a:endParaRPr lang="en-US" altLang="zh-CN" sz="1800" dirty="0"/>
          </a:p>
        </p:txBody>
      </p:sp>
      <p:sp>
        <p:nvSpPr>
          <p:cNvPr id="7" name="QO_8_AN.132_1#daf967ef8?vcp=1&amp;pid=1d4bb3e42&amp;color=0,0,0&amp;vtp=1&amp;bbb=1"/>
          <p:cNvSpPr/>
          <p:nvPr/>
        </p:nvSpPr>
        <p:spPr>
          <a:xfrm>
            <a:off x="502920" y="3582164"/>
            <a:ext cx="11183112" cy="354140"/>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【示例】温文尔雅（或：雅俗共赏）（1分）</a:t>
            </a:r>
            <a:endParaRPr lang="en-US" altLang="zh-CN" sz="1800" dirty="0"/>
          </a:p>
        </p:txBody>
      </p:sp>
      <p:sp>
        <p:nvSpPr>
          <p:cNvPr id="8" name="QO_8_BD.133_1#9f95217f7?vcp=1&amp;pid=1d4bb3e42&amp;color=0,0,0&amp;vtp=1&amp;bbb=1"/>
          <p:cNvSpPr/>
          <p:nvPr/>
        </p:nvSpPr>
        <p:spPr>
          <a:xfrm>
            <a:off x="502920" y="3987929"/>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（6）选择正确的选项。（1分）</a:t>
            </a:r>
            <a:endParaRPr lang="en-US" altLang="zh-CN" sz="1800" dirty="0"/>
          </a:p>
        </p:txBody>
      </p:sp>
      <p:sp>
        <p:nvSpPr>
          <p:cNvPr id="9" name="QO_8_AN.134_1#9f95217f7?vcp=1&amp;pid=1d4bb3e42&amp;color=0,0,0&amp;vtp=1&amp;bbb=1"/>
          <p:cNvSpPr/>
          <p:nvPr/>
        </p:nvSpPr>
        <p:spPr>
          <a:xfrm>
            <a:off x="502920" y="4393694"/>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A（1分）</a:t>
            </a:r>
            <a:endParaRPr lang="en-US" altLang="zh-CN" sz="1800" dirty="0"/>
          </a:p>
        </p:txBody>
      </p:sp>
      <p:sp>
        <p:nvSpPr>
          <p:cNvPr id="10" name="QO_8_AS.135_1#9f95217f7?vcp=1&amp;pid=1d4bb3e42&amp;color=0,0,0&amp;vtp=1&amp;bbb=1&amp;hb=1"/>
          <p:cNvSpPr/>
          <p:nvPr/>
        </p:nvSpPr>
        <p:spPr>
          <a:xfrm>
            <a:off x="502920" y="4804476"/>
            <a:ext cx="11183112" cy="7702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本题考查理解字义的能力。弄，其古字形像双手捧玉摩挲玩弄，本义指把玩玉器。结合</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“表示把玩玉</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器</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”可知，选A。</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wipe(left)">
                                      <p:cBhvr>
                                        <p:cTn id="31" dur="500"/>
                                        <p:tgtEl>
                                          <p:spTgt spid="9">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wipe(left)">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wipe(left)">
                                      <p:cBhvr>
                                        <p:cTn id="39" dur="500"/>
                                        <p:tgtEl>
                                          <p:spTgt spid="10">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wipe(left)">
                                      <p:cBhvr>
                                        <p:cTn id="42" dur="500"/>
                                        <p:tgtEl>
                                          <p:spTgt spid="10">
                                            <p:txEl>
                                              <p:pRg st="0" end="0"/>
                                            </p:txEl>
                                          </p:spTgt>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0">
                                            <p:txEl>
                                              <p:pRg st="1" end="1"/>
                                            </p:txEl>
                                          </p:spTgt>
                                        </p:tgtEl>
                                        <p:attrNameLst>
                                          <p:attrName>style.visibility</p:attrName>
                                        </p:attrNameLst>
                                      </p:cBhvr>
                                      <p:to>
                                        <p:strVal val="visible"/>
                                      </p:to>
                                    </p:set>
                                    <p:animEffect transition="in" filter="wipe(left)">
                                      <p:cBhvr>
                                        <p:cTn id="45"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P spid="10"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_BD#3fcaf1f99.fixed?vcp=1&amp;color=255,255,255&amp;vtp=1&amp;bbb=1"/>
          <p:cNvSpPr/>
          <p:nvPr/>
        </p:nvSpPr>
        <p:spPr>
          <a:xfrm>
            <a:off x="4069080" y="2386584"/>
            <a:ext cx="4050792" cy="1133856"/>
          </a:xfrm>
          <a:prstGeom prst="rect">
            <a:avLst/>
          </a:prstGeom>
          <a:noFill/>
        </p:spPr>
        <p:txBody>
          <a:bodyPr wrap="none" lIns="0" tIns="0" rIns="0" bIns="0" rtlCol="0" anchor="b"/>
          <a:lstStyle/>
          <a:p>
            <a:pPr algn="ctr" latinLnBrk="1">
              <a:lnSpc>
                <a:spcPts val="6600"/>
              </a:lnSpc>
            </a:pPr>
            <a:r>
              <a:rPr lang="en-US" altLang="zh-CN" sz="5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第一部分</a:t>
            </a:r>
            <a:endParaRPr lang="en-US" altLang="zh-CN" sz="5400" dirty="0"/>
          </a:p>
        </p:txBody>
      </p:sp>
      <p:sp>
        <p:nvSpPr>
          <p:cNvPr id="3" name="C_1_BD#3fcaf1f99.fixed?vcp=1&amp;color=0,0,0&amp;vtp=1&amp;bbb=1"/>
          <p:cNvSpPr/>
          <p:nvPr/>
        </p:nvSpPr>
        <p:spPr>
          <a:xfrm>
            <a:off x="4270248" y="3941064"/>
            <a:ext cx="3675888" cy="859536"/>
          </a:xfrm>
          <a:prstGeom prst="rect">
            <a:avLst/>
          </a:prstGeom>
          <a:noFill/>
        </p:spPr>
        <p:txBody>
          <a:bodyPr wrap="none" lIns="0" tIns="0" rIns="0" bIns="0" rtlCol="0" anchor="b"/>
          <a:lstStyle/>
          <a:p>
            <a:pPr algn="ctr" latinLnBrk="1">
              <a:lnSpc>
                <a:spcPts val="5000"/>
              </a:lnSpc>
            </a:pPr>
            <a:r>
              <a:rPr lang="en-US" altLang="zh-CN" sz="4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模块突破练</a:t>
            </a:r>
            <a:endParaRPr lang="en-US" altLang="zh-CN" sz="400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136_1#78cf1a102?sp=1&amp;vcp=1&amp;pid=6c57c1173&amp;color=0,0,0&amp;vtp=1&amp;bt=1&amp;bbb=1"/>
          <p:cNvSpPr/>
          <p:nvPr/>
        </p:nvSpPr>
        <p:spPr>
          <a:xfrm>
            <a:off x="502920" y="1160084"/>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4.【2024杭州西湖区一模】研学小组梳理“春”的含义，并绘制了词义图，请你一起完成以下任务。（8分）</a:t>
            </a:r>
            <a:endParaRPr lang="en-US" altLang="zh-CN" sz="1800" dirty="0"/>
          </a:p>
        </p:txBody>
      </p:sp>
      <p:pic>
        <p:nvPicPr>
          <p:cNvPr id="3" name="QO_7_BD.136_2#78cf1a102?vcp=1&amp;pid=6c57c117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306824" y="1641541"/>
            <a:ext cx="3575304" cy="23500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8_BD.137_1#37cbfd83c?vcp=1&amp;pid=78cf1a102&amp;color=0,0,0&amp;vtp=1&amp;bbb=1"/>
          <p:cNvSpPr/>
          <p:nvPr/>
        </p:nvSpPr>
        <p:spPr>
          <a:xfrm>
            <a:off x="502920" y="4130741"/>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（1）根据图中“春”的甲骨文字体，推测①处“春”的本义。（2分）</a:t>
            </a:r>
            <a:endParaRPr lang="en-US" altLang="zh-CN" sz="1800" dirty="0"/>
          </a:p>
        </p:txBody>
      </p:sp>
      <p:sp>
        <p:nvSpPr>
          <p:cNvPr id="5" name="QO_8_AN.138_1#37cbfd83c?vcp=1&amp;pid=78cf1a102&amp;color=0,0,0&amp;vtp=1&amp;bbb=1"/>
          <p:cNvSpPr/>
          <p:nvPr/>
        </p:nvSpPr>
        <p:spPr>
          <a:xfrm>
            <a:off x="502920" y="4527679"/>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阳光普照、草木丛生（2分）</a:t>
            </a:r>
            <a:endParaRPr lang="en-US" altLang="zh-CN" sz="1800" dirty="0"/>
          </a:p>
        </p:txBody>
      </p:sp>
      <p:sp>
        <p:nvSpPr>
          <p:cNvPr id="6" name="QB_8_BD.139_1#59b050f5e?sp=1&amp;vcp=1&amp;pid=78cf1a102&amp;color=0,0,0&amp;vtp=1&amp;bbb=1"/>
          <p:cNvSpPr/>
          <p:nvPr/>
        </p:nvSpPr>
        <p:spPr>
          <a:xfrm>
            <a:off x="502920" y="4938461"/>
            <a:ext cx="11183112" cy="11893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（2）结合词义，将“妙手回春”“春华秋实”分别填入②③处。（2</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②</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③</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1800" dirty="0"/>
          </a:p>
        </p:txBody>
      </p:sp>
      <p:sp>
        <p:nvSpPr>
          <p:cNvPr id="9" name="QB_8_AN.140_1#59b050f5e.blank?vcp=1&amp;pid=78cf1a102&amp;color=0,0,0&amp;vpa=61&amp;vtp=1&amp;bbb=1"/>
          <p:cNvSpPr/>
          <p:nvPr/>
        </p:nvSpPr>
        <p:spPr>
          <a:xfrm>
            <a:off x="737076" y="5327081"/>
            <a:ext cx="10810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春华秋实</a:t>
            </a:r>
            <a:endParaRPr lang="en-US" altLang="zh-CN" dirty="0"/>
          </a:p>
        </p:txBody>
      </p:sp>
      <p:sp>
        <p:nvSpPr>
          <p:cNvPr id="10" name="QB_8_AN.141_1#59b050f5e.blank?vcp=1&amp;pid=78cf1a102&amp;color=0,0,0&amp;vpa=62&amp;vtp=1&amp;bbb=1"/>
          <p:cNvSpPr/>
          <p:nvPr/>
        </p:nvSpPr>
        <p:spPr>
          <a:xfrm>
            <a:off x="737076" y="5725226"/>
            <a:ext cx="18811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妙手回春（2分）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wipe(left)">
                                      <p:cBhvr>
                                        <p:cTn id="15" dur="500"/>
                                        <p:tgtEl>
                                          <p:spTgt spid="9">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wipe(left)">
                                      <p:cBhvr>
                                        <p:cTn id="18" dur="500"/>
                                        <p:tgtEl>
                                          <p:spTgt spid="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wipe(left)">
                                      <p:cBhvr>
                                        <p:cTn id="23" dur="500"/>
                                        <p:tgtEl>
                                          <p:spTgt spid="10">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wipe(left)">
                                      <p:cBhvr>
                                        <p:cTn id="2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9" grpId="0" animBg="1" build="p"/>
      <p:bldP spid="10"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142_1#1b561ddc3?vcp=1&amp;pid=78cf1a102&amp;color=0,0,0&amp;vtp=1&amp;bt=1&amp;bbb=1"/>
          <p:cNvSpPr/>
          <p:nvPr/>
        </p:nvSpPr>
        <p:spPr>
          <a:xfrm>
            <a:off x="502920" y="2228154"/>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（3）联系上下文,解释④处“春光”的含义。</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（1分）</a:t>
            </a:r>
            <a:endParaRPr lang="en-US" altLang="zh-CN" sz="1800" dirty="0"/>
          </a:p>
        </p:txBody>
      </p:sp>
      <p:sp>
        <p:nvSpPr>
          <p:cNvPr id="3" name="QO_8_AN.143_1#1b561ddc3?vcp=1&amp;pid=78cf1a102&amp;color=0,0,0&amp;vtp=1&amp;bbb=1"/>
          <p:cNvSpPr/>
          <p:nvPr/>
        </p:nvSpPr>
        <p:spPr>
          <a:xfrm>
            <a:off x="502920" y="2624584"/>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心情喜悦舒畅（1分）</a:t>
            </a:r>
            <a:endParaRPr lang="en-US" altLang="zh-CN" sz="1800" dirty="0"/>
          </a:p>
        </p:txBody>
      </p:sp>
      <p:sp>
        <p:nvSpPr>
          <p:cNvPr id="4" name="QB_8_BD.144_1#be2c6bab6?sp=1&amp;vcp=1&amp;pid=78cf1a102&amp;color=0,0,0&amp;vtp=1&amp;bbb=1&amp;hb=1"/>
          <p:cNvSpPr/>
          <p:nvPr/>
        </p:nvSpPr>
        <p:spPr>
          <a:xfrm>
            <a:off x="502920" y="3035366"/>
            <a:ext cx="11183112" cy="20275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（4）补全讨论中的对话内容。（3分）</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为纪念孔子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山东曲阜修建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万古长春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牌坊</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这个</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古汉语常用字字典</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á</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nɡ”</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nɡ”</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两种读音</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你会选哪个读音</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为什么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我认为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应该读</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我的依据是</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B_8_AN.145_1#be2c6bab6.blank?vcp=1&amp;pid=78cf1a102&amp;color=0,0,0&amp;vpa=63&amp;vtp=1&amp;bbb=1"/>
          <p:cNvSpPr/>
          <p:nvPr/>
        </p:nvSpPr>
        <p:spPr>
          <a:xfrm>
            <a:off x="2457926" y="4262186"/>
            <a:ext cx="763588" cy="351155"/>
          </a:xfrm>
          <a:prstGeom prst="rect">
            <a:avLst/>
          </a:prstGeom>
          <a:noFill/>
        </p:spPr>
        <p:txBody>
          <a:bodyPr wrap="none" lIns="0" tIns="0" rIns="0" bIns="0" rtlCol="0" anchor="t"/>
          <a:lstStyle/>
          <a:p>
            <a:pPr algn="ct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a:t>
            </a:r>
            <a:r>
              <a:rPr lang="en-US" altLang="zh-CN" b="1"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á</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nɡ</a:t>
            </a:r>
            <a:endParaRPr lang="en-US" altLang="zh-CN" dirty="0"/>
          </a:p>
        </p:txBody>
      </p:sp>
      <p:sp>
        <p:nvSpPr>
          <p:cNvPr id="6" name="QB_8_AN.146_1#be2c6bab6.blank?vcp=1&amp;pid=78cf1a102&amp;color=0,0,0&amp;vpa=64&amp;vtp=1&amp;bbb=1&amp;hb=1"/>
          <p:cNvSpPr/>
          <p:nvPr/>
        </p:nvSpPr>
        <p:spPr>
          <a:xfrm>
            <a:off x="502920" y="4262186"/>
            <a:ext cx="11183112" cy="778955"/>
          </a:xfrm>
          <a:prstGeom prst="rect">
            <a:avLst/>
          </a:prstGeom>
          <a:noFill/>
        </p:spPr>
        <p:txBody>
          <a:bodyPr wrap="square" lIns="0" tIns="0" rIns="0" bIns="0" rtlCol="0" anchor="t"/>
          <a:lstStyle/>
          <a:p>
            <a:pPr latinLnBrk="1">
              <a:lnSpc>
                <a:spcPct val="150000"/>
              </a:lnSpc>
            </a:pPr>
            <a:r>
              <a:rPr lang="en-US" altLang="zh-CN" b="1"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长”有长久之意。“万古长春”指永远像春天的草木一样欣欣向荣</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，用在这里象征孔子的精神世代流传</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，值得后人敬仰与学习（3分）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147_1#5cc05dfad?sp=1&amp;vcp=1&amp;pid=6c57c1173&amp;color=0,0,0&amp;vtp=1&amp;bt=1&amp;bbb=1&amp;hb=1"/>
          <p:cNvSpPr/>
          <p:nvPr/>
        </p:nvSpPr>
        <p:spPr>
          <a:xfrm>
            <a:off x="502920" y="1409322"/>
            <a:ext cx="11183112" cy="28657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5.【2024舟山定海区一模】学习小组在语言文字积累中，探究运用规律，感受文化内涵，请你共同参与。（10分）</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江南多梅雨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梅雨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的命名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不得不赞叹古人的联想之美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陈岩肖在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庚溪诗话</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江南五月梅熟时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b="0" i="0" kern="0" spc="-999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霖雨连旬</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谓之黄梅雨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的记述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贺铸在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青玉案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中也写下名句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一川烟草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满城风絮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梅子黄时雨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寒暖</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空气相遇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雨水连日不绝</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适逢梅子成熟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由此便有了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梅雨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谚语说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黄梅天</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十八变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梅雨期间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天气往往阴晴不定</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片刻之前烈日当空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转眼下起雨来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待你连跑</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带颠躲至</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n）①____</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雨又停了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而此刻也是江南最温婉的时节</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找片寂静的古镇</a:t>
            </a:r>
            <a:r>
              <a:rPr lang="en-US" altLang="zh-CN" sz="1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觅座幽静的园子</a:t>
            </a:r>
            <a:r>
              <a:rPr lang="en-US" altLang="zh-CN" sz="1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寻</a:t>
            </a:r>
            <a:endParaRPr lang="en-US" altLang="zh-CN" sz="1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条安静的巷子</a:t>
            </a:r>
            <a:r>
              <a:rPr lang="en-US" altLang="zh-CN"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撑一把伞</a:t>
            </a:r>
            <a:r>
              <a:rPr lang="en-US" altLang="zh-CN"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过一座桥</a:t>
            </a:r>
            <a:r>
              <a:rPr lang="en-US" altLang="zh-CN"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行一段路</a:t>
            </a:r>
            <a:r>
              <a:rPr lang="en-US" altLang="zh-CN"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阅一本书</a:t>
            </a:r>
            <a:r>
              <a:rPr lang="en-US" altLang="zh-CN"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这无不是骨子里的江南</a:t>
            </a:r>
            <a:r>
              <a:rPr lang="en-US" altLang="zh-CN"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u="wavy" dirty="0"/>
          </a:p>
        </p:txBody>
      </p:sp>
      <p:sp>
        <p:nvSpPr>
          <p:cNvPr id="3" name="QO_7_BD.147_2#5cc05dfad?sp=1&amp;vcp=1&amp;pid=6c57c1173&amp;color=0,0,0&amp;vtp=1&amp;bbb=1&amp;hb=1"/>
          <p:cNvSpPr/>
          <p:nvPr/>
        </p:nvSpPr>
        <p:spPr>
          <a:xfrm>
            <a:off x="502920" y="4292348"/>
            <a:ext cx="11183112" cy="16084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每年六七月间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江南进入梅雨季</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雨水开始多得令人生愁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躺下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席子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被单潮兮兮的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坐着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椅子</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沙</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②____（</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三个字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雨打黄梅头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四十五日无日头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因梅而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令人心生抵触</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梅雨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也有可爱</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不仅因它有一个诗意的名字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更在于执着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恒久</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以及坚持不懈的精神和润物无声的品质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雨水的浸润下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土地丰泽富饶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百姓衣食无忧</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江</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河</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湖也有了别样的景致</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O_7_BD.147_1#5cc05dfad?sp=1&amp;vcp=1&amp;pid=6c57c1173&amp;color=0,0,0&amp;vtp=1&amp;bt=1&amp;bbb=1&amp;hb=1&amp;zzd= 3"/>
          <p:cNvSpPr/>
          <p:nvPr/>
        </p:nvSpPr>
        <p:spPr>
          <a:xfrm>
            <a:off x="598202" y="2628522"/>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QO_7_BD.147_1#5cc05dfad?sp=1&amp;vcp=1&amp;pid=6c57c1173&amp;color=0,0,0&amp;vtp=1&amp;bt=1&amp;bbb=1&amp;hb=1&amp;zzd= 3"/>
          <p:cNvSpPr/>
          <p:nvPr/>
        </p:nvSpPr>
        <p:spPr>
          <a:xfrm>
            <a:off x="826802" y="2628522"/>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QO_7_BD.147_1#5cc05dfad?sp=1&amp;vcp=1&amp;pid=6c57c1173&amp;color=0,0,0&amp;vtp=1&amp;bt=1&amp;bbb=1&amp;hb=1&amp;zzd= 3"/>
          <p:cNvSpPr/>
          <p:nvPr/>
        </p:nvSpPr>
        <p:spPr>
          <a:xfrm>
            <a:off x="1055402" y="2628522"/>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QO_7_BD.147_1#5cc05dfad?sp=1&amp;vcp=1&amp;pid=6c57c1173&amp;color=0,0,0&amp;vtp=1&amp;bt=1&amp;bbb=1&amp;hb=1&amp;zzd= 3"/>
          <p:cNvSpPr/>
          <p:nvPr/>
        </p:nvSpPr>
        <p:spPr>
          <a:xfrm>
            <a:off x="1284002" y="2628522"/>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148_1#038455364?vcp=1&amp;pid=5cc05dfad&amp;color=0,0,0&amp;vtp=1&amp;bt=1&amp;bbb=1"/>
          <p:cNvSpPr/>
          <p:nvPr/>
        </p:nvSpPr>
        <p:spPr>
          <a:xfrm>
            <a:off x="502920" y="1286226"/>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（1）根据提示，在①②两处分别填入合适的字词，使语意上下贯通。（2分）</a:t>
            </a:r>
            <a:endParaRPr lang="en-US" altLang="zh-CN" sz="1800" dirty="0"/>
          </a:p>
        </p:txBody>
      </p:sp>
      <p:sp>
        <p:nvSpPr>
          <p:cNvPr id="3" name="QB_9_BD.149_1#28c342e36?vcp=1&amp;pid=038455364&amp;color=0,0,0&amp;vtp=1&amp;bbb=1"/>
          <p:cNvSpPr/>
          <p:nvPr/>
        </p:nvSpPr>
        <p:spPr>
          <a:xfrm>
            <a:off x="502920" y="1684688"/>
            <a:ext cx="11183112" cy="770255"/>
          </a:xfrm>
          <a:prstGeom prst="rect">
            <a:avLst/>
          </a:prstGeom>
          <a:noFill/>
        </p:spPr>
        <p:txBody>
          <a:bodyPr wrap="none" lIns="0" tIns="0" rIns="0" bIns="0" rtlCol="0" anchor="t"/>
          <a:lstStyle/>
          <a:p>
            <a:pPr algn="l"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①y</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á</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marR="0" lvl="0" indent="0" defTabSz="914400" rtl="0" eaLnBrk="1" fontAlgn="auto" latinLnBrk="1"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②</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_____________________________________</a:t>
            </a:r>
            <a:endParaRPr lang="en-US" altLang="zh-CN" sz="1800" dirty="0"/>
          </a:p>
        </p:txBody>
      </p:sp>
      <p:sp>
        <p:nvSpPr>
          <p:cNvPr id="4" name="QB_9_AN.150_1#28c342e36.blank?vcp=1&amp;pid=038455364&amp;color=0,0,0&amp;vpa=65&amp;vtp=1"/>
          <p:cNvSpPr/>
          <p:nvPr/>
        </p:nvSpPr>
        <p:spPr>
          <a:xfrm>
            <a:off x="1079976" y="1654208"/>
            <a:ext cx="3952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檐</a:t>
            </a:r>
            <a:endParaRPr lang="en-US" altLang="zh-CN" dirty="0"/>
          </a:p>
        </p:txBody>
      </p:sp>
      <p:sp>
        <p:nvSpPr>
          <p:cNvPr id="6" name="QB_9_AN.152_1#28c342e36.blank?vcp=1&amp;pid=038455364&amp;color=0,0,0&amp;vpa=66&amp;vtp=1&amp;bbb=1"/>
          <p:cNvSpPr/>
          <p:nvPr/>
        </p:nvSpPr>
        <p:spPr>
          <a:xfrm>
            <a:off x="737076" y="2052353"/>
            <a:ext cx="41671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【示例】湿漉漉（或：黏糊糊）（2分）</a:t>
            </a:r>
            <a:endParaRPr lang="en-US" altLang="zh-CN" dirty="0"/>
          </a:p>
        </p:txBody>
      </p:sp>
      <p:sp>
        <p:nvSpPr>
          <p:cNvPr id="7" name="QO_8_BD.153_1#30f3c321e?sp=1&amp;vcp=1&amp;pid=5cc05dfad&amp;color=0,0,0&amp;vtp=1&amp;bbb=1&amp;hb=1"/>
          <p:cNvSpPr/>
          <p:nvPr/>
        </p:nvSpPr>
        <p:spPr>
          <a:xfrm>
            <a:off x="502920" y="2507458"/>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（2）“霖雨连旬”的“旬”是一个时间概念。请你根据下图甲骨文“旬”字及说明，推断“旬”的意思</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，并简要说明你</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的推断思路</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dirty="0"/>
          </a:p>
        </p:txBody>
      </p:sp>
      <p:graphicFrame>
        <p:nvGraphicFramePr>
          <p:cNvPr id="34" name="QO_8_BD.153_2#30f3c321e?colgroup=48&amp;vcp=1&amp;pid=5cc05dfad&amp;color=0,0,0&amp;vtp=1&amp;bbb=1"/>
          <p:cNvGraphicFramePr>
            <a:graphicFrameLocks noGrp="1"/>
          </p:cNvGraphicFramePr>
          <p:nvPr/>
        </p:nvGraphicFramePr>
        <p:xfrm>
          <a:off x="502920" y="3419953"/>
          <a:ext cx="11164824" cy="1681988"/>
        </p:xfrm>
        <a:graphic>
          <a:graphicData uri="http://schemas.openxmlformats.org/drawingml/2006/table">
            <a:tbl>
              <a:tblPr/>
              <a:tblGrid>
                <a:gridCol w="11164824"/>
              </a:tblGrid>
              <a:tr h="1681988">
                <a:tc>
                  <a:txBody>
                    <a:bodyPr/>
                    <a:lstStyle/>
                    <a:p>
                      <a:pPr algn="ctr" latinLnBrk="1" hangingPunct="0">
                        <a:lnSpc>
                          <a:spcPts val="8600"/>
                        </a:lnSpc>
                      </a:pPr>
                      <a:r>
                        <a:rPr lang="en-US" altLang="zh-CN" sz="475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____________</a:t>
                      </a:r>
                      <a:endParaRPr lang="en-US" altLang="zh-CN" sz="900" spc="0" dirty="0">
                        <a:latin typeface="宋体" panose="02010600030101010101" pitchFamily="2" charset="-122"/>
                      </a:endParaRPr>
                    </a:p>
                    <a:p>
                      <a:pPr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：古人最初用天干表计时</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甲骨文“旬”就是用天干中的“甲”字（十字形）循环一周来表示这个时间概念</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9" name="QO_8_BD.153_3#30f3c321e.table_image?tii=2&amp;vcp=1&amp;pid=5cc05dfa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774436" y="3548508"/>
            <a:ext cx="621792" cy="10881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10" name="QO_8_AN.154_1#30f3c321e?vcp=1&amp;pid=5cc05dfad&amp;color=0,0,0&amp;vtp=1&amp;bbb=1&amp;hb=1"/>
          <p:cNvSpPr/>
          <p:nvPr/>
        </p:nvSpPr>
        <p:spPr>
          <a:xfrm>
            <a:off x="502920" y="5236053"/>
            <a:ext cx="11183112" cy="7732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字义：十天。推断思路：天干共10个，“甲”为天干之首，“旬”以“甲”开头并循环一周</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，意味着经历了</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天，所以“旬”是“十天”的意思。（2分）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wipe(left)">
                                      <p:cBhvr>
                                        <p:cTn id="23" dur="500"/>
                                        <p:tgtEl>
                                          <p:spTgt spid="10">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wipe(left)">
                                      <p:cBhvr>
                                        <p:cTn id="26" dur="500"/>
                                        <p:tgtEl>
                                          <p:spTgt spid="10">
                                            <p:txEl>
                                              <p:pRg st="0" end="0"/>
                                            </p:txEl>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10">
                                            <p:txEl>
                                              <p:pRg st="1" end="1"/>
                                            </p:txEl>
                                          </p:spTgt>
                                        </p:tgtEl>
                                        <p:attrNameLst>
                                          <p:attrName>style.visibility</p:attrName>
                                        </p:attrNameLst>
                                      </p:cBhvr>
                                      <p:to>
                                        <p:strVal val="visible"/>
                                      </p:to>
                                    </p:set>
                                    <p:animEffect transition="in" filter="wipe(left)">
                                      <p:cBhvr>
                                        <p:cTn id="29"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10"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155_1#48726e895?vcp=1&amp;pid=5cc05dfad&amp;color=0,0,0&amp;vtp=1&amp;bt=1&amp;bbb=1&amp;hb=1"/>
          <p:cNvSpPr/>
          <p:nvPr/>
        </p:nvSpPr>
        <p:spPr>
          <a:xfrm>
            <a:off x="502920" y="1414084"/>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（3）文中画波浪线部分前面只用量词“片”“座”“条”，后面则用数量词“一把”“一座”“一段”等</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。请结合语境说说你</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对这样表达的理解</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dirty="0"/>
          </a:p>
        </p:txBody>
      </p:sp>
      <p:sp>
        <p:nvSpPr>
          <p:cNvPr id="3" name="QO_8_AN.156_1#48726e895?vcp=1&amp;pid=5cc05dfad&amp;color=0,0,0&amp;vtp=1&amp;bbb=1&amp;hb=1"/>
          <p:cNvSpPr/>
          <p:nvPr/>
        </p:nvSpPr>
        <p:spPr>
          <a:xfrm>
            <a:off x="502920" y="2239266"/>
            <a:ext cx="11183112" cy="16114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【示例】前面三个短句没有使用数词，只用了量词“片”“座”“条”，说明这样的古镇、园子、巷子</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，在江南很普</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遍</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，可以随性选择。紧接着后面四个短语数量词连用，使伞、桥、路、书形象更加具体鲜明，具有画面感</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现出游人的闲适心境</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，且语气更加舒缓，符合江南温婉的意境。同时，量词与数量词搭配上的前后不同</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，有一</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种参差之美</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，避免了僵化的表达方式，语言灵动，富有变化。（3分）</a:t>
            </a:r>
            <a:endParaRPr lang="en-US" altLang="zh-CN" dirty="0"/>
          </a:p>
        </p:txBody>
      </p:sp>
      <p:sp>
        <p:nvSpPr>
          <p:cNvPr id="4" name="QO_8_BD.157_1#2a7fb1b8b?vcp=1&amp;pid=5cc05dfad&amp;color=0,0,0&amp;vtp=1&amp;bbb=1&amp;hb=1"/>
          <p:cNvSpPr/>
          <p:nvPr/>
        </p:nvSpPr>
        <p:spPr>
          <a:xfrm>
            <a:off x="502920" y="3890266"/>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（4）“梅雨”也被称为“霉雨”。小浙近期学习遇到挫折，刚好又逢阴雨连绵的梅雨季节，请你利用“méi雨”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一说，</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简洁巧妙地开导他</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dirty="0"/>
          </a:p>
        </p:txBody>
      </p:sp>
      <p:sp>
        <p:nvSpPr>
          <p:cNvPr id="5" name="QO_8_AN.158_1#2a7fb1b8b?vcp=1&amp;pid=5cc05dfad&amp;color=0,0,0&amp;vtp=1&amp;bbb=1&amp;hb=1"/>
          <p:cNvSpPr/>
          <p:nvPr/>
        </p:nvSpPr>
        <p:spPr>
          <a:xfrm>
            <a:off x="502920" y="4710051"/>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【示例】小浙，老天可以下梅雨，但心灵不能有霉雨啊!古人之所以用诗意的“梅雨”去称呼它，</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就是在暗示我们，</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做事要执着恒久</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，对待生活要诗意乐观。梅雨过后就是晴天!你要珍惜这段时光，努力丰润自己，这样才会在</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“没</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雨</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”时，迎来灿烂阳光!（3分）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5">
                                            <p:bg/>
                                          </p:spTgt>
                                        </p:tgtEl>
                                        <p:attrNameLst>
                                          <p:attrName>style.visibility</p:attrName>
                                        </p:attrNameLst>
                                      </p:cBhvr>
                                      <p:to>
                                        <p:strVal val="visible"/>
                                      </p:to>
                                    </p:set>
                                    <p:animEffect transition="in" filter="wipe(left)">
                                      <p:cBhvr>
                                        <p:cTn id="24" dur="500"/>
                                        <p:tgtEl>
                                          <p:spTgt spid="5">
                                            <p:bg/>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wipe(left)">
                                      <p:cBhvr>
                                        <p:cTn id="27" dur="500"/>
                                        <p:tgtEl>
                                          <p:spTgt spid="5">
                                            <p:txEl>
                                              <p:pRg st="0" end="0"/>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5">
                                            <p:txEl>
                                              <p:pRg st="1" end="1"/>
                                            </p:txEl>
                                          </p:spTgt>
                                        </p:tgtEl>
                                        <p:attrNameLst>
                                          <p:attrName>style.visibility</p:attrName>
                                        </p:attrNameLst>
                                      </p:cBhvr>
                                      <p:to>
                                        <p:strVal val="visible"/>
                                      </p:to>
                                    </p:set>
                                    <p:animEffect transition="in" filter="wipe(left)">
                                      <p:cBhvr>
                                        <p:cTn id="30" dur="500"/>
                                        <p:tgtEl>
                                          <p:spTgt spid="5">
                                            <p:txEl>
                                              <p:pRg st="1" end="1"/>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5">
                                            <p:txEl>
                                              <p:pRg st="2" end="2"/>
                                            </p:txEl>
                                          </p:spTgt>
                                        </p:tgtEl>
                                        <p:attrNameLst>
                                          <p:attrName>style.visibility</p:attrName>
                                        </p:attrNameLst>
                                      </p:cBhvr>
                                      <p:to>
                                        <p:strVal val="visible"/>
                                      </p:to>
                                    </p:set>
                                    <p:animEffect transition="in" filter="wipe(left)">
                                      <p:cBhvr>
                                        <p:cTn id="33"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eb76ac115.fixed?vcp=1&amp;pid=b42b44c6a&amp;color=4,110,182&amp;vtp=1&amp;bbb=1"/>
          <p:cNvSpPr/>
          <p:nvPr/>
        </p:nvSpPr>
        <p:spPr>
          <a:xfrm>
            <a:off x="219456" y="2505456"/>
            <a:ext cx="11740896" cy="923544"/>
          </a:xfrm>
          <a:prstGeom prst="rect">
            <a:avLst/>
          </a:prstGeom>
          <a:noFill/>
        </p:spPr>
        <p:txBody>
          <a:bodyPr wrap="none" lIns="0" tIns="0" rIns="0" bIns="0" rtlCol="0" anchor="b"/>
          <a:lstStyle/>
          <a:p>
            <a:pPr algn="ctr" latinLnBrk="1">
              <a:lnSpc>
                <a:spcPts val="6700"/>
              </a:lnSpc>
            </a:pP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5400" b="1" i="0" dirty="0">
                <a:solidFill>
                  <a:srgbClr val="046EB6"/>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全国真题检测练</a:t>
            </a:r>
            <a:endParaRPr lang="en-US" altLang="zh-CN" sz="5400" dirty="0"/>
          </a:p>
        </p:txBody>
      </p:sp>
    </p:spTree>
  </p:cSld>
  <p:clrMapOvr>
    <a:masterClrMapping/>
  </p:clrMapOvr>
  <p:transition>
    <p:split dir="in"/>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59_1#71027d9bf?sp=1&amp;vcp=1&amp;pid=dfb903729&amp;color=0,0,0&amp;vtp=1&amp;bt=1&amp;bbb=1&amp;hb=1"/>
          <p:cNvSpPr/>
          <p:nvPr/>
        </p:nvSpPr>
        <p:spPr>
          <a:xfrm>
            <a:off x="502920" y="2032574"/>
            <a:ext cx="11183112" cy="24466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1.【2024江苏扬州中考】结合语境，完成题目。（7分）</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扬州民歌来源于民间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传唱于市井</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东去的扬子江和南下的大运河孕育了扬州民歌的独特个性</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既有大江</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的澎湃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也有运河的隽永</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既展示了苏北平原的辽阔</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又浸润着江南水乡的秀美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民间小调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劳动号子</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有许</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【甲】____</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的曲调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茉莉花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芳香四溢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杨柳青</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清新扑面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拔根芦柴花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情趣盎然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宝应的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绣</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兜兜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蜿转</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高邮的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数鸭蛋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轻快</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仪征的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胥浦农歌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高亢</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【乙</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洋溢着泥土芳香的扬州民歌会被永</a:t>
            </a:r>
            <a:endPar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久地传承并保护下去</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7_BD.160_1#dccc39d63?vcp=1&amp;pid=71027d9bf&amp;color=0,0,0&amp;vtp=1&amp;bbb=1"/>
          <p:cNvSpPr/>
          <p:nvPr/>
        </p:nvSpPr>
        <p:spPr>
          <a:xfrm>
            <a:off x="502920" y="4504756"/>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给加点字注音：传唱(</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（2）指出画波浪线词语中的错别字并修改：“</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”应改为“</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sz="1800" dirty="0"/>
          </a:p>
        </p:txBody>
      </p:sp>
      <p:sp>
        <p:nvSpPr>
          <p:cNvPr id="4" name="QB_7_AN.161_1#dccc39d63.bracket?vcp=1&amp;pid=71027d9bf&amp;color=0,0,0&amp;vpa=67&amp;vtp=1&amp;bbb=1"/>
          <p:cNvSpPr/>
          <p:nvPr/>
        </p:nvSpPr>
        <p:spPr>
          <a:xfrm>
            <a:off x="3213577" y="4512376"/>
            <a:ext cx="1565275" cy="351155"/>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chu</a:t>
            </a:r>
            <a:r>
              <a:rPr lang="en-US" altLang="zh-CN" b="1"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á</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n（1分）</a:t>
            </a:r>
            <a:endParaRPr lang="en-US" altLang="zh-CN" dirty="0"/>
          </a:p>
        </p:txBody>
      </p:sp>
      <p:sp>
        <p:nvSpPr>
          <p:cNvPr id="6" name="QB_7_AN.163_1#dccc39d63.blank?vcp=1&amp;pid=71027d9bf&amp;color=0,0,0&amp;vpa=68&amp;vtp=1"/>
          <p:cNvSpPr/>
          <p:nvPr/>
        </p:nvSpPr>
        <p:spPr>
          <a:xfrm>
            <a:off x="5067776" y="4872421"/>
            <a:ext cx="3952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蜿</a:t>
            </a:r>
            <a:endParaRPr lang="en-US" altLang="zh-CN" dirty="0"/>
          </a:p>
        </p:txBody>
      </p:sp>
      <p:sp>
        <p:nvSpPr>
          <p:cNvPr id="7" name="QB_7_AN.164_1#dccc39d63.blank?vcp=1&amp;pid=71027d9bf&amp;color=0,0,0&amp;vpa=69&amp;vtp=1&amp;bbb=1"/>
          <p:cNvSpPr/>
          <p:nvPr/>
        </p:nvSpPr>
        <p:spPr>
          <a:xfrm>
            <a:off x="6413976" y="4872421"/>
            <a:ext cx="24526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婉（每空1分，共2分）</a:t>
            </a:r>
            <a:endParaRPr lang="en-US" altLang="zh-CN" dirty="0"/>
          </a:p>
        </p:txBody>
      </p:sp>
      <p:sp>
        <p:nvSpPr>
          <p:cNvPr id="8" name="QO_6_BD.159_1#71027d9bf?sp=1&amp;vcp=1&amp;pid=dfb903729&amp;color=0,0,0&amp;vtp=1&amp;bt=1&amp;bbb=1&amp;hb=1&amp;zzd= 3"/>
          <p:cNvSpPr/>
          <p:nvPr/>
        </p:nvSpPr>
        <p:spPr>
          <a:xfrm>
            <a:off x="3341402" y="283267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B_7_BD.160_1#dccc39d63?vcp=1&amp;pid=71027d9bf&amp;color=0,0,0&amp;vtp=1&amp;bbb=1&amp;zzd= 1"/>
          <p:cNvSpPr/>
          <p:nvPr/>
        </p:nvSpPr>
        <p:spPr>
          <a:xfrm>
            <a:off x="2769902" y="4885756"/>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7"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5_1#06bbb0ccc?vcp=1&amp;pid=71027d9bf&amp;color=0,0,0&amp;mp=1&amp;vtp=1&amp;bt=1&amp;bbb=1"/>
          <p:cNvSpPr/>
          <p:nvPr/>
        </p:nvSpPr>
        <p:spPr>
          <a:xfrm>
            <a:off x="502920" y="2237774"/>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填入甲处的短语最恰当的一项是(</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sz="1800" dirty="0"/>
          </a:p>
        </p:txBody>
      </p:sp>
      <p:sp>
        <p:nvSpPr>
          <p:cNvPr id="3" name="QC_7_AN.166_1#06bbb0ccc.bracket?vcp=1&amp;pid=71027d9bf&amp;color=0,0,0&amp;mp=1&amp;vpa=70&amp;vtp=1"/>
          <p:cNvSpPr/>
          <p:nvPr/>
        </p:nvSpPr>
        <p:spPr>
          <a:xfrm>
            <a:off x="4458176" y="2224439"/>
            <a:ext cx="331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7_BD.167_1#06bbb0ccc.choices?vcp=1&amp;pid=71027d9bf&amp;color=0,0,0&amp;vtp=1&amp;bbb=1"/>
          <p:cNvSpPr/>
          <p:nvPr/>
        </p:nvSpPr>
        <p:spPr>
          <a:xfrm>
            <a:off x="502920" y="2640301"/>
            <a:ext cx="11183112" cy="351155"/>
          </a:xfrm>
          <a:prstGeom prst="rect">
            <a:avLst/>
          </a:prstGeom>
          <a:noFill/>
        </p:spPr>
        <p:txBody>
          <a:bodyPr wrap="none" lIns="0" tIns="0" rIns="0" bIns="0" rtlCol="0" anchor="t"/>
          <a:lstStyle/>
          <a:p>
            <a:pPr latinLnBrk="1">
              <a:lnSpc>
                <a:spcPts val="3100"/>
              </a:lnSpc>
              <a:tabLst>
                <a:tab pos="2861945" algn="l"/>
                <a:tab pos="5699125" algn="l"/>
                <a:tab pos="853630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.可歌可泣</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B.慷慨激昂</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C.耳熟能详</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.如雷贯耳</a:t>
            </a:r>
            <a:endParaRPr lang="en-US" altLang="zh-CN" sz="1800" dirty="0"/>
          </a:p>
        </p:txBody>
      </p:sp>
      <p:sp>
        <p:nvSpPr>
          <p:cNvPr id="5" name="QC_7_AS.168_1#06bbb0ccc?vcp=1&amp;pid=71027d9bf&amp;color=0,0,0&amp;vtp=1&amp;bbb=1&amp;hb=1"/>
          <p:cNvSpPr/>
          <p:nvPr/>
        </p:nvSpPr>
        <p:spPr>
          <a:xfrm>
            <a:off x="502920" y="3051082"/>
            <a:ext cx="11183112" cy="16084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本题考查正确使用词语的能力。A项，“可歌可泣”指值得歌颂，使人感动得流泪</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，形容悲壮的事迹使</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人非常感动</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。B项，“慷慨激昂”形容情绪、语调激动昂扬而充满正气。C项，“耳熟能详”指听的次数多了</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，熟悉</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得能详尽地说出来</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。D项，“如雷贯耳”指像雷声穿过耳朵一样，形容人的名声很大。句中形容民间小调</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、劳动</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号子有许多都是人们十分熟悉</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、能够详细说出来的曲调，用“耳熟能详”恰当。故选C。</a:t>
            </a:r>
            <a:endParaRPr lang="en-US" altLang="zh-CN" dirty="0"/>
          </a:p>
        </p:txBody>
      </p:sp>
      <p:sp>
        <p:nvSpPr>
          <p:cNvPr id="6" name="QB_7_BD.169_1#5f4431000?vcp=1&amp;pid=71027d9bf&amp;color=0,0,0&amp;vtp=1&amp;bbb=1"/>
          <p:cNvSpPr/>
          <p:nvPr/>
        </p:nvSpPr>
        <p:spPr>
          <a:xfrm>
            <a:off x="502920" y="4697065"/>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（4）乙处句子有语病，</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应修改为：</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sz="1800" dirty="0"/>
          </a:p>
        </p:txBody>
      </p:sp>
      <p:sp>
        <p:nvSpPr>
          <p:cNvPr id="7" name="QB_7_AN.170_1#5f4431000.blank?vcp=1&amp;pid=71027d9bf&amp;color=0,0,0&amp;vpa=71&amp;vtp=1&amp;bbb=1"/>
          <p:cNvSpPr/>
          <p:nvPr/>
        </p:nvSpPr>
        <p:spPr>
          <a:xfrm>
            <a:off x="4051776" y="4645630"/>
            <a:ext cx="6681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洋溢着泥土芳香的扬州民歌会被永久地保护并传承下去。（2分）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wipe(left)">
                                      <p:cBhvr>
                                        <p:cTn id="24" dur="500"/>
                                        <p:tgtEl>
                                          <p:spTgt spid="5">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wipe(left)">
                                      <p:cBhvr>
                                        <p:cTn id="27" dur="500"/>
                                        <p:tgtEl>
                                          <p:spTgt spid="5">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7">
                                            <p:bg/>
                                          </p:spTgt>
                                        </p:tgtEl>
                                        <p:attrNameLst>
                                          <p:attrName>style.visibility</p:attrName>
                                        </p:attrNameLst>
                                      </p:cBhvr>
                                      <p:to>
                                        <p:strVal val="visible"/>
                                      </p:to>
                                    </p:set>
                                    <p:animEffect transition="in" filter="wipe(left)">
                                      <p:cBhvr>
                                        <p:cTn id="32" dur="500"/>
                                        <p:tgtEl>
                                          <p:spTgt spid="7">
                                            <p:bg/>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wipe(left)">
                                      <p:cBhvr>
                                        <p:cTn id="35"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71_1#903a5f086?sp=1&amp;vcp=1&amp;pid=dfb903729&amp;color=0,0,0&amp;vtp=1&amp;bt=1&amp;bbb=1&amp;hb=1"/>
          <p:cNvSpPr/>
          <p:nvPr/>
        </p:nvSpPr>
        <p:spPr>
          <a:xfrm>
            <a:off x="502920" y="1427356"/>
            <a:ext cx="11183112" cy="20275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2.【2024新疆生产建设兵团中考】阅读下面的文段，完成下列小题。（12分）</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打造文化名片</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讲好新疆故事</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电视剧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我的阿勒泰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中的每一帧画面几乎都可以独立成画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白雪皑皑的</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阿尔泰山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碧波荡漾的喀纳斯湖</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渺远广阔的璀璨星空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一望无垠的烂曼花海</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如同人间仙境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牧</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羊人在晨曦中的剪影</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余晖下温暖的毡房</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那丰绕土地上的马蹄声声和倔强的白杨树</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这些场景不仅令人振</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撼</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更激发了人们对新疆自然之美和风土人情的向往之情</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正通过这样的文化呈现</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新疆绽放出更加灿烂的光彩</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pic>
        <p:nvPicPr>
          <p:cNvPr id="3" name="QO_7_BD.172_1#e0869fe43?htil=4&amp;vcp=1&amp;pid=903a5f086&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144040" y="3449134"/>
            <a:ext cx="3391082" cy="1175575"/>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7_BD.172_2#e0869fe43?htil=4&amp;sp=1&amp;vcp=1&amp;pid=903a5f086&amp;color=0,0,0&amp;vtp=1&amp;bbb=1&amp;hs=1"/>
          <p:cNvSpPr/>
          <p:nvPr/>
        </p:nvSpPr>
        <p:spPr>
          <a:xfrm>
            <a:off x="502920" y="3449133"/>
            <a:ext cx="761695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（1）请用正楷字将文中画线的句子工整地书写在田字格里。（3分）</a:t>
            </a:r>
            <a:endParaRPr lang="en-US" altLang="zh-CN" sz="1800" dirty="0"/>
          </a:p>
        </p:txBody>
      </p:sp>
      <p:sp>
        <p:nvSpPr>
          <p:cNvPr id="5" name="QO_7_AN.173_1#e0869fe43?htil=4&amp;vcp=1&amp;pid=903a5f086&amp;color=0,0,0&amp;vtp=1&amp;bbb=1&amp;hb=1&amp;hs=1"/>
          <p:cNvSpPr/>
          <p:nvPr/>
        </p:nvSpPr>
        <p:spPr>
          <a:xfrm>
            <a:off x="502920" y="3857818"/>
            <a:ext cx="7616952" cy="7732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用正楷字书写</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，工整无误可</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得</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dirty="0"/>
          </a:p>
        </p:txBody>
      </p:sp>
      <p:pic>
        <p:nvPicPr>
          <p:cNvPr id="6" name="QO_7_AN.173_1#e0869fe43?htil=4&amp;vcp=1&amp;pid=903a5f086&amp;color=0,0,0&amp;tib=255,255,255&amp;iip=7&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556100" y="3894394"/>
            <a:ext cx="3383280" cy="3383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C_7_BD.174_1#dddadc690?vcp=1&amp;pid=903a5f086&amp;color=0,0,0&amp;vtp=1&amp;bbb=1&amp;hs=1"/>
          <p:cNvSpPr/>
          <p:nvPr/>
        </p:nvSpPr>
        <p:spPr>
          <a:xfrm>
            <a:off x="502920" y="4673031"/>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）下列加点字的注音不正确的一项是(</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sz="1800" dirty="0"/>
          </a:p>
        </p:txBody>
      </p:sp>
      <p:sp>
        <p:nvSpPr>
          <p:cNvPr id="8" name="QC_7_AN.175_1#dddadc690.bracket?vcp=1&amp;pid=903a5f086&amp;color=0,0,0&amp;vpa=72&amp;vtp=1"/>
          <p:cNvSpPr/>
          <p:nvPr/>
        </p:nvSpPr>
        <p:spPr>
          <a:xfrm>
            <a:off x="4686776" y="4659696"/>
            <a:ext cx="331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9" name="QC_7_BD.176_1#dddadc690.choices?vcp=1&amp;pid=903a5f086&amp;color=0,0,0&amp;vtp=1&amp;bbb=1&amp;hs=1"/>
          <p:cNvSpPr/>
          <p:nvPr/>
        </p:nvSpPr>
        <p:spPr>
          <a:xfrm>
            <a:off x="502920" y="5069969"/>
            <a:ext cx="11183112" cy="351155"/>
          </a:xfrm>
          <a:prstGeom prst="rect">
            <a:avLst/>
          </a:prstGeom>
          <a:noFill/>
        </p:spPr>
        <p:txBody>
          <a:bodyPr wrap="none" lIns="0" tIns="0" rIns="0" bIns="0" rtlCol="0" anchor="t"/>
          <a:lstStyle/>
          <a:p>
            <a:pPr latinLnBrk="1">
              <a:lnSpc>
                <a:spcPts val="3100"/>
              </a:lnSpc>
              <a:tabLst>
                <a:tab pos="2855595" algn="l"/>
                <a:tab pos="5699125" algn="l"/>
                <a:tab pos="854265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A.渺远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B.余晖（huī）</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C.倔强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juè）</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D.绽放</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endParaRPr lang="en-US" altLang="zh-CN" sz="1800" dirty="0"/>
          </a:p>
        </p:txBody>
      </p:sp>
      <p:sp>
        <p:nvSpPr>
          <p:cNvPr id="10" name="QC_7_AS.177_1#dddadc690?vcp=1&amp;pid=903a5f086&amp;color=0,0,0&amp;vtp=1&amp;bbb=1&amp;hs=1"/>
          <p:cNvSpPr/>
          <p:nvPr/>
        </p:nvSpPr>
        <p:spPr>
          <a:xfrm>
            <a:off x="502920" y="5475734"/>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本题考查辨识字音的能力。C项，倔jué。</a:t>
            </a:r>
            <a:endParaRPr lang="en-US" altLang="zh-CN" sz="1800" dirty="0"/>
          </a:p>
        </p:txBody>
      </p:sp>
      <p:sp>
        <p:nvSpPr>
          <p:cNvPr id="11" name="QO_6_BD.171_1#903a5f086?sp=1&amp;vcp=1&amp;pid=dfb903729&amp;color=0,0,0&amp;vtp=1&amp;bt=1&amp;bbb=1&amp;hb=1&amp;zzd= 4"/>
          <p:cNvSpPr/>
          <p:nvPr/>
        </p:nvSpPr>
        <p:spPr>
          <a:xfrm>
            <a:off x="4027202" y="2646556"/>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O_6_BD.171_1#903a5f086?sp=1&amp;vcp=1&amp;pid=dfb903729&amp;color=0,0,0&amp;vtp=1&amp;bt=1&amp;bbb=1&amp;hb=1&amp;zzd= 5"/>
          <p:cNvSpPr/>
          <p:nvPr/>
        </p:nvSpPr>
        <p:spPr>
          <a:xfrm>
            <a:off x="3112802" y="3065656"/>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O_6_BD.171_1#903a5f086?sp=1&amp;vcp=1&amp;pid=dfb903729&amp;color=0,0,0&amp;vtp=1&amp;bt=1&amp;bbb=1&amp;hb=1&amp;zzd= 5"/>
          <p:cNvSpPr/>
          <p:nvPr/>
        </p:nvSpPr>
        <p:spPr>
          <a:xfrm>
            <a:off x="7684801" y="3065656"/>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O_6_BD.171_1#903a5f086?sp=1&amp;vcp=1&amp;pid=dfb903729&amp;color=0,0,0&amp;vtp=1&amp;bt=1&amp;bbb=1&amp;hb=1&amp;zzd= 6"/>
          <p:cNvSpPr/>
          <p:nvPr/>
        </p:nvSpPr>
        <p:spPr>
          <a:xfrm>
            <a:off x="9513601" y="3454911"/>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QC_7_BD.174_1#dddadc690?vcp=1&amp;pid=903a5f086&amp;color=0,0,0&amp;vtp=1&amp;bbb=1&amp;hs=1&amp;zzd= 1"/>
          <p:cNvSpPr/>
          <p:nvPr/>
        </p:nvSpPr>
        <p:spPr>
          <a:xfrm>
            <a:off x="2998502" y="5024186"/>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QC_7_BD.174_1#dddadc690?vcp=1&amp;pid=903a5f086&amp;color=0,0,0&amp;vtp=1&amp;bbb=1&amp;hs=1&amp;zzd= 1"/>
          <p:cNvSpPr/>
          <p:nvPr/>
        </p:nvSpPr>
        <p:spPr>
          <a:xfrm>
            <a:off x="3227102" y="5024186"/>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QC_7_BD.174_1#dddadc690?vcp=1&amp;pid=903a5f086&amp;color=0,0,0&amp;vtp=1&amp;bbb=1&amp;hs=1&amp;zzd= 1"/>
          <p:cNvSpPr/>
          <p:nvPr/>
        </p:nvSpPr>
        <p:spPr>
          <a:xfrm>
            <a:off x="3455702" y="5024186"/>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QC_7_BD.176_1#dddadc690.choices?vcp=1&amp;pid=903a5f086&amp;color=0,0,0&amp;vtp=1&amp;bbb=1&amp;hs=1&amp;zzd= 1"/>
          <p:cNvSpPr/>
          <p:nvPr/>
        </p:nvSpPr>
        <p:spPr>
          <a:xfrm>
            <a:off x="820452" y="542112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QC_7_BD.176_1#dddadc690.choices?vcp=1&amp;pid=903a5f086&amp;color=0,0,0&amp;vtp=1&amp;bbb=1&amp;hs=1&amp;zzd= 1"/>
          <p:cNvSpPr/>
          <p:nvPr/>
        </p:nvSpPr>
        <p:spPr>
          <a:xfrm>
            <a:off x="3892582" y="542112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QC_7_BD.176_1#dddadc690.choices?vcp=1&amp;pid=903a5f086&amp;color=0,0,0&amp;vtp=1&amp;bbb=1&amp;hs=1&amp;zzd= 1"/>
          <p:cNvSpPr/>
          <p:nvPr/>
        </p:nvSpPr>
        <p:spPr>
          <a:xfrm>
            <a:off x="6507512" y="542112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QC_7_BD.176_1#dddadc690.choices?vcp=1&amp;pid=903a5f086&amp;color=0,0,0&amp;vtp=1&amp;bbb=1&amp;hs=1&amp;zzd= 1"/>
          <p:cNvSpPr/>
          <p:nvPr/>
        </p:nvSpPr>
        <p:spPr>
          <a:xfrm>
            <a:off x="9363107" y="542112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wipe(left)">
                                      <p:cBhvr>
                                        <p:cTn id="13" dur="500"/>
                                        <p:tgtEl>
                                          <p:spTgt spid="5">
                                            <p:txEl>
                                              <p:pRg st="1" end="1"/>
                                            </p:txEl>
                                          </p:spTgt>
                                        </p:tgtEl>
                                      </p:cBhvr>
                                    </p:animEffect>
                                  </p:childTnLst>
                                </p:cTn>
                              </p:par>
                              <p:par>
                                <p:cTn id="14" presetID="2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8">
                                            <p:bg/>
                                          </p:spTgt>
                                        </p:tgtEl>
                                        <p:attrNameLst>
                                          <p:attrName>style.visibility</p:attrName>
                                        </p:attrNameLst>
                                      </p:cBhvr>
                                      <p:to>
                                        <p:strVal val="visible"/>
                                      </p:to>
                                    </p:set>
                                    <p:animEffect transition="in" filter="wipe(left)">
                                      <p:cBhvr>
                                        <p:cTn id="21" dur="500"/>
                                        <p:tgtEl>
                                          <p:spTgt spid="8">
                                            <p:bg/>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8">
                                            <p:txEl>
                                              <p:pRg st="0" end="0"/>
                                            </p:txEl>
                                          </p:spTgt>
                                        </p:tgtEl>
                                        <p:attrNameLst>
                                          <p:attrName>style.visibility</p:attrName>
                                        </p:attrNameLst>
                                      </p:cBhvr>
                                      <p:to>
                                        <p:strVal val="visible"/>
                                      </p:to>
                                    </p:set>
                                    <p:animEffect transition="in" filter="wipe(left)">
                                      <p:cBhvr>
                                        <p:cTn id="24" dur="500"/>
                                        <p:tgtEl>
                                          <p:spTgt spid="8">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0">
                                            <p:bg/>
                                          </p:spTgt>
                                        </p:tgtEl>
                                        <p:attrNameLst>
                                          <p:attrName>style.visibility</p:attrName>
                                        </p:attrNameLst>
                                      </p:cBhvr>
                                      <p:to>
                                        <p:strVal val="visible"/>
                                      </p:to>
                                    </p:set>
                                    <p:animEffect transition="in" filter="wipe(left)">
                                      <p:cBhvr>
                                        <p:cTn id="29" dur="500"/>
                                        <p:tgtEl>
                                          <p:spTgt spid="10">
                                            <p:bg/>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0">
                                            <p:txEl>
                                              <p:pRg st="0" end="0"/>
                                            </p:txEl>
                                          </p:spTgt>
                                        </p:tgtEl>
                                        <p:attrNameLst>
                                          <p:attrName>style.visibility</p:attrName>
                                        </p:attrNameLst>
                                      </p:cBhvr>
                                      <p:to>
                                        <p:strVal val="visible"/>
                                      </p:to>
                                    </p:set>
                                    <p:animEffect transition="in" filter="wipe(left)">
                                      <p:cBhvr>
                                        <p:cTn id="3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8" grpId="0" animBg="1" build="p"/>
      <p:bldP spid="10"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78_1#d3ff3fb2a?vcp=1&amp;pid=903a5f086&amp;color=0,0,0&amp;vtp=1&amp;bt=1&amp;bbb=1"/>
          <p:cNvSpPr/>
          <p:nvPr/>
        </p:nvSpPr>
        <p:spPr>
          <a:xfrm>
            <a:off x="502920" y="1814896"/>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下列词语中字形正确的一项是(</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sz="1800" dirty="0"/>
          </a:p>
        </p:txBody>
      </p:sp>
      <p:sp>
        <p:nvSpPr>
          <p:cNvPr id="3" name="QC_7_AN.179_1#d3ff3fb2a.bracket?vcp=1&amp;pid=903a5f086&amp;color=0,0,0&amp;vpa=73&amp;vtp=1"/>
          <p:cNvSpPr/>
          <p:nvPr/>
        </p:nvSpPr>
        <p:spPr>
          <a:xfrm>
            <a:off x="4229576" y="1801561"/>
            <a:ext cx="3190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7_BD.180_1#d3ff3fb2a.choices?vcp=1&amp;pid=903a5f086&amp;color=0,0,0&amp;vtp=1&amp;bbb=1"/>
          <p:cNvSpPr/>
          <p:nvPr/>
        </p:nvSpPr>
        <p:spPr>
          <a:xfrm>
            <a:off x="502920" y="2217422"/>
            <a:ext cx="11183112" cy="351155"/>
          </a:xfrm>
          <a:prstGeom prst="rect">
            <a:avLst/>
          </a:prstGeom>
          <a:noFill/>
        </p:spPr>
        <p:txBody>
          <a:bodyPr wrap="none" lIns="0" tIns="0" rIns="0" bIns="0" rtlCol="0" anchor="t"/>
          <a:lstStyle/>
          <a:p>
            <a:pPr latinLnBrk="1">
              <a:lnSpc>
                <a:spcPts val="3100"/>
              </a:lnSpc>
              <a:tabLst>
                <a:tab pos="2855595" algn="l"/>
                <a:tab pos="5699125" algn="l"/>
                <a:tab pos="854265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.烂曼</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B.剪影</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C.丰绕</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.振撼</a:t>
            </a:r>
            <a:endParaRPr lang="en-US" altLang="zh-CN" sz="1800" dirty="0"/>
          </a:p>
        </p:txBody>
      </p:sp>
      <p:sp>
        <p:nvSpPr>
          <p:cNvPr id="5" name="QC_7_AS.181_1#d3ff3fb2a?vcp=1&amp;pid=903a5f086&amp;color=0,0,0&amp;vtp=1&amp;bbb=1"/>
          <p:cNvSpPr/>
          <p:nvPr/>
        </p:nvSpPr>
        <p:spPr>
          <a:xfrm>
            <a:off x="502920" y="2623187"/>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本题考查辨识字形的能力。A项，烂曼——烂漫；C项，丰绕——丰饶；D项，振撼——震撼。</a:t>
            </a:r>
            <a:endParaRPr lang="en-US" altLang="zh-CN" sz="1800" dirty="0"/>
          </a:p>
        </p:txBody>
      </p:sp>
      <p:sp>
        <p:nvSpPr>
          <p:cNvPr id="6" name="QC_7_BD.182_1#9389838c5?vcp=1&amp;pid=903a5f086&amp;color=0,0,0&amp;vtp=1&amp;bbb=1"/>
          <p:cNvSpPr/>
          <p:nvPr/>
        </p:nvSpPr>
        <p:spPr>
          <a:xfrm>
            <a:off x="502920" y="3028952"/>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填入文中括号内的成语恰当的一项是(</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sz="1800" dirty="0"/>
          </a:p>
        </p:txBody>
      </p:sp>
      <p:sp>
        <p:nvSpPr>
          <p:cNvPr id="7" name="QC_7_AN.183_1#9389838c5.bracket?vcp=1&amp;pid=903a5f086&amp;color=0,0,0&amp;vpa=74&amp;vtp=1"/>
          <p:cNvSpPr/>
          <p:nvPr/>
        </p:nvSpPr>
        <p:spPr>
          <a:xfrm>
            <a:off x="4915376" y="3015617"/>
            <a:ext cx="331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8" name="QC_7_BD.184_1#9389838c5.choices?vcp=1&amp;pid=903a5f086&amp;color=0,0,0&amp;vtp=1&amp;bbb=1"/>
          <p:cNvSpPr/>
          <p:nvPr/>
        </p:nvSpPr>
        <p:spPr>
          <a:xfrm>
            <a:off x="502920" y="3434717"/>
            <a:ext cx="11183112" cy="351155"/>
          </a:xfrm>
          <a:prstGeom prst="rect">
            <a:avLst/>
          </a:prstGeom>
          <a:noFill/>
        </p:spPr>
        <p:txBody>
          <a:bodyPr wrap="none" lIns="0" tIns="0" rIns="0" bIns="0" rtlCol="0" anchor="t"/>
          <a:lstStyle/>
          <a:p>
            <a:pPr latinLnBrk="1">
              <a:lnSpc>
                <a:spcPts val="3100"/>
              </a:lnSpc>
              <a:tabLst>
                <a:tab pos="2855595" algn="l"/>
                <a:tab pos="5699125" algn="l"/>
                <a:tab pos="854265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.妙手偶得</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B.浮光掠影</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C.栩栩如生</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.美不胜收</a:t>
            </a:r>
            <a:endParaRPr lang="en-US" altLang="zh-CN" sz="1800" dirty="0"/>
          </a:p>
        </p:txBody>
      </p:sp>
      <p:sp>
        <p:nvSpPr>
          <p:cNvPr id="9" name="QC_7_AS.185_1#9389838c5?vcp=1&amp;pid=903a5f086&amp;color=0,0,0&amp;vtp=1&amp;bbb=1&amp;hb=1"/>
          <p:cNvSpPr/>
          <p:nvPr/>
        </p:nvSpPr>
        <p:spPr>
          <a:xfrm>
            <a:off x="502920" y="3845499"/>
            <a:ext cx="11183112" cy="16084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本题考查运用成语的能力。A项，妙手偶得：文学修养很高的人，由于偶发灵感而写出佳句、</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佳作。</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项，浮光掠影：像水面的光和掠过的影子一样，一晃就消逝，形容印象不深刻。C项，栩栩如生</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：形容艺术形</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象非常逼真</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，如同活的一样。D项，美不胜收：美好的东西太多，一时接受不完（看不过来</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）。句中形容新疆</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各种迷人的自然景观多到看不过来</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，用“美不胜收”恰当。</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wipe(left)">
                                      <p:cBhvr>
                                        <p:cTn id="31" dur="500"/>
                                        <p:tgtEl>
                                          <p:spTgt spid="9">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wipe(left)">
                                      <p:cBhvr>
                                        <p:cTn id="34" dur="500"/>
                                        <p:tgtEl>
                                          <p:spTgt spid="9">
                                            <p:txEl>
                                              <p:pRg st="0" end="0"/>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9">
                                            <p:txEl>
                                              <p:pRg st="1" end="1"/>
                                            </p:txEl>
                                          </p:spTgt>
                                        </p:tgtEl>
                                        <p:attrNameLst>
                                          <p:attrName>style.visibility</p:attrName>
                                        </p:attrNameLst>
                                      </p:cBhvr>
                                      <p:to>
                                        <p:strVal val="visible"/>
                                      </p:to>
                                    </p:set>
                                    <p:animEffect transition="in" filter="wipe(left)">
                                      <p:cBhvr>
                                        <p:cTn id="37" dur="500"/>
                                        <p:tgtEl>
                                          <p:spTgt spid="9">
                                            <p:txEl>
                                              <p:pRg st="1" end="1"/>
                                            </p:txEl>
                                          </p:spTgt>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9">
                                            <p:txEl>
                                              <p:pRg st="2" end="2"/>
                                            </p:txEl>
                                          </p:spTgt>
                                        </p:tgtEl>
                                        <p:attrNameLst>
                                          <p:attrName>style.visibility</p:attrName>
                                        </p:attrNameLst>
                                      </p:cBhvr>
                                      <p:to>
                                        <p:strVal val="visible"/>
                                      </p:to>
                                    </p:set>
                                    <p:animEffect transition="in" filter="wipe(left)">
                                      <p:cBhvr>
                                        <p:cTn id="40" dur="500"/>
                                        <p:tgtEl>
                                          <p:spTgt spid="9">
                                            <p:txEl>
                                              <p:pRg st="2" end="2"/>
                                            </p:txEl>
                                          </p:spTgt>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9">
                                            <p:txEl>
                                              <p:pRg st="3" end="3"/>
                                            </p:txEl>
                                          </p:spTgt>
                                        </p:tgtEl>
                                        <p:attrNameLst>
                                          <p:attrName>style.visibility</p:attrName>
                                        </p:attrNameLst>
                                      </p:cBhvr>
                                      <p:to>
                                        <p:strVal val="visible"/>
                                      </p:to>
                                    </p:set>
                                    <p:animEffect transition="in" filter="wipe(left)">
                                      <p:cBhvr>
                                        <p:cTn id="43"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cfccecdf1.fixed?vcp=1&amp;pid=3fcaf1f99&amp;color=89,89,89&amp;vtp=1&amp;bbb=1"/>
          <p:cNvSpPr/>
          <p:nvPr/>
        </p:nvSpPr>
        <p:spPr>
          <a:xfrm>
            <a:off x="219456" y="2441448"/>
            <a:ext cx="11740896" cy="1106424"/>
          </a:xfrm>
          <a:prstGeom prst="rect">
            <a:avLst/>
          </a:prstGeom>
          <a:noFill/>
        </p:spPr>
        <p:txBody>
          <a:bodyPr wrap="none" lIns="0" tIns="0" rIns="0" bIns="0" rtlCol="0" anchor="b"/>
          <a:lstStyle/>
          <a:p>
            <a:pPr algn="ctr" latinLnBrk="1">
              <a:lnSpc>
                <a:spcPts val="8300"/>
              </a:lnSpc>
            </a:pPr>
            <a:r>
              <a:rPr lang="en-US" altLang="zh-CN" sz="6600" b="1" i="0" dirty="0">
                <a:solidFill>
                  <a:srgbClr val="595959"/>
                </a:solidFill>
                <a:latin typeface="微软雅黑" panose="020B0503020204020204" pitchFamily="34" charset="-122"/>
                <a:ea typeface="微软雅黑" panose="020B0503020204020204" pitchFamily="34" charset="-122"/>
                <a:cs typeface="微软雅黑" panose="020B0503020204020204" pitchFamily="34" charset="-120"/>
              </a:rPr>
              <a:t>模块一</a:t>
            </a:r>
            <a:r>
              <a:rPr lang="en-US" altLang="zh-CN" sz="6600" b="1" i="0" dirty="0">
                <a:solidFill>
                  <a:srgbClr val="595959"/>
                </a:solidFill>
                <a:latin typeface="宋体" panose="02010600030101010101" pitchFamily="2" charset="-122"/>
                <a:ea typeface="宋体" panose="02010600030101010101" pitchFamily="2" charset="-122"/>
                <a:cs typeface="宋体" panose="02010600030101010101" pitchFamily="34" charset="-120"/>
              </a:rPr>
              <a:t> </a:t>
            </a:r>
            <a:r>
              <a:rPr lang="en-US" altLang="zh-CN" sz="6600" b="1" i="0" dirty="0">
                <a:solidFill>
                  <a:srgbClr val="595959"/>
                </a:solidFill>
                <a:latin typeface="微软雅黑" panose="020B0503020204020204" pitchFamily="34" charset="-122"/>
                <a:ea typeface="微软雅黑" panose="020B0503020204020204" pitchFamily="34" charset="-122"/>
                <a:cs typeface="微软雅黑" panose="020B0503020204020204" pitchFamily="34" charset="-120"/>
              </a:rPr>
              <a:t>积累与运用</a:t>
            </a:r>
            <a:endParaRPr lang="en-US" altLang="zh-CN" sz="6600" dirty="0"/>
          </a:p>
        </p:txBody>
      </p:sp>
      <p:pic>
        <p:nvPicPr>
          <p:cNvPr id="3" name="C_2#cfccecdf1.fixed?vcp=1&amp;pid=3fcaf1f99&amp;color=0,0,0&amp;tib=255,255,255&amp;vtp=1" descr="preencoded.png"/>
          <p:cNvPicPr>
            <a:picLocks noChangeAspect="1"/>
          </p:cNvPicPr>
          <p:nvPr/>
        </p:nvPicPr>
        <p:blipFill>
          <a:blip r:embed="rId1"/>
          <a:stretch>
            <a:fillRect/>
          </a:stretch>
        </p:blipFill>
        <p:spPr>
          <a:xfrm>
            <a:off x="5660136" y="3794760"/>
            <a:ext cx="832104" cy="658368"/>
          </a:xfrm>
          <a:prstGeom prst="rect">
            <a:avLst/>
          </a:prstGeom>
        </p:spPr>
      </p:pic>
    </p:spTree>
  </p:cSld>
  <p:clrMapOvr>
    <a:masterClrMapping/>
  </p:clrMapOvr>
  <p:transition>
    <p:split dir="in"/>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86_1#df6207920?sp=1&amp;vcp=1&amp;pid=dfb903729&amp;color=0,0,0&amp;vtp=1&amp;bt=1&amp;bbb=1&amp;hb=1"/>
          <p:cNvSpPr/>
          <p:nvPr/>
        </p:nvSpPr>
        <p:spPr>
          <a:xfrm>
            <a:off x="502920" y="1434372"/>
            <a:ext cx="11183112" cy="28657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3.【2024江苏连云港中考】阅读下面的语段，完成相关任务。（9分）</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我们头顶的星空既美丽又神秘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人类从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生起</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就对它充满好奇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产生种种遐想</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并用有限的想</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象力编织出许多神话故事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夸父追日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如果说这些古代神话满足了人类精神上的需求</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那么古代天文学的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ménɡ（</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则是人类有意识地观察自然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观测宇宙</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以满足生产生活之需的结果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了耕种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甲</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为了出行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乙</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为了起居和休息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丙</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这些都与日月星辰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的天象变化有关</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早在两千三</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百多年前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诗人屈原就发出了</a:t>
            </a:r>
            <a:r>
              <a:rPr lang="en-US" altLang="zh-CN" sz="1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遂古之初</a:t>
            </a:r>
            <a:r>
              <a:rPr lang="en-US" altLang="zh-CN" sz="1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谁传道之</a:t>
            </a:r>
            <a:r>
              <a:rPr lang="en-US" altLang="zh-CN" sz="1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上下未形</a:t>
            </a:r>
            <a:r>
              <a:rPr lang="en-US" altLang="zh-CN" sz="1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何由考之</a:t>
            </a:r>
            <a:r>
              <a:rPr lang="en-US" altLang="zh-CN" sz="1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的天问</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800" dirty="0">
              <a:latin typeface="宋体" panose="02010600030101010101" pitchFamily="2" charset="-122"/>
            </a:endParaRPr>
          </a:p>
          <a:p>
            <a:pPr algn="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选自《人民日报》2024年4月19日</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有删改）</a:t>
            </a:r>
            <a:endParaRPr lang="en-US" altLang="zh-CN" dirty="0"/>
          </a:p>
        </p:txBody>
      </p:sp>
      <p:sp>
        <p:nvSpPr>
          <p:cNvPr id="3" name="QO_7_BD.187_1#98c0cb0eb?vcp=1&amp;pid=df6207920&amp;color=0,0,0&amp;vtp=1&amp;bbb=1"/>
          <p:cNvSpPr/>
          <p:nvPr/>
        </p:nvSpPr>
        <p:spPr>
          <a:xfrm>
            <a:off x="502920" y="4281650"/>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（1）根据拼音写汉字或给加点字注音。（3分）</a:t>
            </a:r>
            <a:endParaRPr lang="en-US" altLang="zh-CN" sz="1800" dirty="0"/>
          </a:p>
        </p:txBody>
      </p:sp>
      <p:sp>
        <p:nvSpPr>
          <p:cNvPr id="4" name="QO_7_AN.188_1#98c0cb0eb?vcp=1&amp;pid=df6207920&amp;color=0,0,0&amp;vtp=1&amp;bbb=1"/>
          <p:cNvSpPr/>
          <p:nvPr/>
        </p:nvSpPr>
        <p:spPr>
          <a:xfrm>
            <a:off x="502920" y="4688302"/>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诞;</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萌;</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chén（每空1分，共3分）</a:t>
            </a:r>
            <a:endParaRPr lang="en-US" altLang="zh-CN" sz="1800" dirty="0"/>
          </a:p>
        </p:txBody>
      </p:sp>
      <p:sp>
        <p:nvSpPr>
          <p:cNvPr id="5" name="QO_7_BD.189_1#a74c148d6?vcp=1&amp;pid=df6207920&amp;color=0,0,0&amp;vtp=1&amp;bbb=1"/>
          <p:cNvSpPr/>
          <p:nvPr/>
        </p:nvSpPr>
        <p:spPr>
          <a:xfrm>
            <a:off x="502920" y="5055080"/>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（2）在横线处补写两个符合语境的神话故事名称。（2分）</a:t>
            </a:r>
            <a:endParaRPr lang="en-US" altLang="zh-CN" sz="1800" dirty="0"/>
          </a:p>
        </p:txBody>
      </p:sp>
      <p:sp>
        <p:nvSpPr>
          <p:cNvPr id="6" name="QO_7_AN.190_1#a74c148d6?vcp=1&amp;pid=df6207920&amp;color=0,0,0&amp;vtp=1&amp;bbb=1"/>
          <p:cNvSpPr/>
          <p:nvPr/>
        </p:nvSpPr>
        <p:spPr>
          <a:xfrm>
            <a:off x="502920" y="5461732"/>
            <a:ext cx="11393488"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【示例】嫦娥奔月;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后羿射日;</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女娲补天;</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牛郎织女（鹊桥相会）;</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开天辟地（每个1分，写出两个即可，共2分）</a:t>
            </a:r>
            <a:endParaRPr lang="en-US" altLang="zh-CN" sz="1800" dirty="0"/>
          </a:p>
        </p:txBody>
      </p:sp>
      <p:sp>
        <p:nvSpPr>
          <p:cNvPr id="7" name="QO_6_BD.186_1#df6207920?sp=1&amp;vcp=1&amp;pid=dfb903729&amp;color=0,0,0&amp;vtp=1&amp;bt=1&amp;bbb=1&amp;hb=1&amp;zzd= 6"/>
          <p:cNvSpPr/>
          <p:nvPr/>
        </p:nvSpPr>
        <p:spPr>
          <a:xfrm>
            <a:off x="7456201" y="3491772"/>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91_1#3b33ef2e5?sp=1&amp;vcp=1&amp;pid=df6207920&amp;color=0,0,0&amp;vtp=1&amp;bt=1&amp;bbb=1"/>
          <p:cNvSpPr/>
          <p:nvPr/>
        </p:nvSpPr>
        <p:spPr>
          <a:xfrm>
            <a:off x="502920" y="2040924"/>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（3）填入甲、乙、</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丙三处的语句排序恰当的一项是(</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人们必须辨别方向</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②人们需要了解季节和气候</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③人们需要掌握时间</a:t>
            </a:r>
            <a:endParaRPr lang="en-US" altLang="zh-CN" sz="1800" dirty="0"/>
          </a:p>
        </p:txBody>
      </p:sp>
      <p:sp>
        <p:nvSpPr>
          <p:cNvPr id="3" name="QC_7_AN.192_1#3b33ef2e5.bracket?vcp=1&amp;pid=df6207920&amp;color=0,0,0&amp;vpa=75&amp;vtp=1"/>
          <p:cNvSpPr/>
          <p:nvPr/>
        </p:nvSpPr>
        <p:spPr>
          <a:xfrm>
            <a:off x="5829776" y="2048544"/>
            <a:ext cx="331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7_BD.193_1#3b33ef2e5.choices?vcp=1&amp;pid=df6207920&amp;color=0,0,0&amp;vtp=1&amp;bbb=1"/>
          <p:cNvSpPr/>
          <p:nvPr/>
        </p:nvSpPr>
        <p:spPr>
          <a:xfrm>
            <a:off x="502920" y="2857471"/>
            <a:ext cx="11183112" cy="351155"/>
          </a:xfrm>
          <a:prstGeom prst="rect">
            <a:avLst/>
          </a:prstGeom>
          <a:noFill/>
        </p:spPr>
        <p:txBody>
          <a:bodyPr wrap="none" lIns="0" tIns="0" rIns="0" bIns="0" rtlCol="0" anchor="t"/>
          <a:lstStyle/>
          <a:p>
            <a:pPr latinLnBrk="1">
              <a:lnSpc>
                <a:spcPts val="3100"/>
              </a:lnSpc>
              <a:tabLst>
                <a:tab pos="2861945" algn="l"/>
                <a:tab pos="5699125" algn="l"/>
                <a:tab pos="853630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.③②①</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B.②③①</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C.③①②</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.②①③</a:t>
            </a:r>
            <a:endParaRPr lang="en-US" altLang="zh-CN" sz="1800" dirty="0"/>
          </a:p>
        </p:txBody>
      </p:sp>
      <p:sp>
        <p:nvSpPr>
          <p:cNvPr id="5" name="QC_7_AS.194_1#3b33ef2e5?vcp=1&amp;pid=df6207920&amp;color=0,0,0&amp;vtp=1&amp;bbb=1&amp;hb=1"/>
          <p:cNvSpPr/>
          <p:nvPr/>
        </p:nvSpPr>
        <p:spPr>
          <a:xfrm>
            <a:off x="502920" y="3268252"/>
            <a:ext cx="11183112" cy="11893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本题考查句子衔接与排序的能力。甲处，人们为了耕种</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，就要提前了解天气情况和哪个季节更适合种</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什么作物</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，故选②；乙处，人们出行时需要知道具体的方向，才能准确找到目的地，故选①；丙处</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，时间影响</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人们何时起床</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、何时休息等日常活动，故选③。</a:t>
            </a:r>
            <a:endParaRPr lang="en-US" altLang="zh-CN" dirty="0"/>
          </a:p>
        </p:txBody>
      </p:sp>
      <p:sp>
        <p:nvSpPr>
          <p:cNvPr id="6" name="QO_7_BD.195_1#8232c8937?vcp=1&amp;pid=df6207920&amp;color=0,0,0&amp;vtp=1&amp;bbb=1"/>
          <p:cNvSpPr/>
          <p:nvPr/>
        </p:nvSpPr>
        <p:spPr>
          <a:xfrm>
            <a:off x="502920" y="4468847"/>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（4）写出画波浪线句子的主干。（2分）</a:t>
            </a:r>
            <a:endParaRPr lang="en-US" altLang="zh-CN" sz="1800" dirty="0"/>
          </a:p>
        </p:txBody>
      </p:sp>
      <p:sp>
        <p:nvSpPr>
          <p:cNvPr id="7" name="QO_7_AN.196_1#8232c8937?vcp=1&amp;pid=df6207920&amp;color=0,0,0&amp;vtp=1&amp;bbb=1"/>
          <p:cNvSpPr/>
          <p:nvPr/>
        </p:nvSpPr>
        <p:spPr>
          <a:xfrm>
            <a:off x="502920" y="4875500"/>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屈原发出天问（2分）</a:t>
            </a:r>
            <a:endParaRPr lang="en-US" altLang="zh-CN" sz="1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wipe(left)">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wipe(left)">
                                      <p:cBhvr>
                                        <p:cTn id="29" dur="500"/>
                                        <p:tgtEl>
                                          <p:spTgt spid="7">
                                            <p:bg/>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wipe(left)">
                                      <p:cBhvr>
                                        <p:cTn id="3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97_1#dff835bef?sp=1&amp;vcp=1&amp;pid=dfb903729&amp;color=0,0,0&amp;vtp=1&amp;bt=1&amp;bbb=1&amp;hb=1"/>
          <p:cNvSpPr/>
          <p:nvPr/>
        </p:nvSpPr>
        <p:spPr>
          <a:xfrm>
            <a:off x="502920" y="1214916"/>
            <a:ext cx="11183112" cy="37039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4.【2024河北中考】阅读下面文字，回答后面的问题。（共10分）</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太行巍巍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滹沱滔滔</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河北省平山县中部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滹沱河北岸一处松柏苍郁的坡岭上</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甲</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落成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坐落</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着革命圣</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地西柏坡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西柏坡是一个永载史册的名字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它被称为解放全中国的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最后一个农村指挥所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在这里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中共中央指</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挥了三大战役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召开了党的七届二中全会</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擘画了新中国的宏伟蓝图</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1949</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23</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中共中央从西柏坡动身前往北平</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毛泽东同志称之为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进京赶考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”。23</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赶考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的人</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们乘汽车从西柏坡出发</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，17</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时到达唐县淑闾村</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；24</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时出发</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时许到达保定</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傍晚到达涿县并留宿</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改乘平汉线火车</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，（línɡ</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chén）</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出发</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时到达北平清华园站</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这一路风尘仆仆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向着新中国走去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75</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年过去了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重温</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进京赶考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这段历史</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老一辈无产阶级革命家的伟大精神不断</a:t>
            </a:r>
            <a:r>
              <a:rPr lang="en-US" altLang="zh-CN" sz="1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乙</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激励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激荡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着我们</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（bǐnɡ</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chí）</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理想信念</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砥砺奋斗前行</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O_7_BD.198_1#4919eaa71?vcp=1&amp;pid=dff835bef&amp;color=0,0,0&amp;vtp=1&amp;bbb=1"/>
          <p:cNvSpPr/>
          <p:nvPr/>
        </p:nvSpPr>
        <p:spPr>
          <a:xfrm>
            <a:off x="502920" y="4913094"/>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（1）根据文段中的拼音写出相应的词语。（2分）</a:t>
            </a:r>
            <a:endParaRPr lang="en-US" altLang="zh-CN" sz="1800" dirty="0"/>
          </a:p>
        </p:txBody>
      </p:sp>
      <p:sp>
        <p:nvSpPr>
          <p:cNvPr id="4" name="QB_8_BD.199_1#ee5a610c0?vcp=1&amp;pid=4919eaa71&amp;color=0,0,0&amp;vtp=1&amp;bbb=1"/>
          <p:cNvSpPr/>
          <p:nvPr/>
        </p:nvSpPr>
        <p:spPr>
          <a:xfrm>
            <a:off x="502920" y="5283678"/>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（línɡ</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chén）</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marR="0" lvl="0" indent="0" defTabSz="914400" rtl="0" eaLnBrk="1" fontAlgn="auto" latinLnBrk="1"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②（bǐnɡ</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chí）</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a:t>
            </a:r>
            <a:endParaRPr lang="en-US" altLang="zh-CN" sz="1800" dirty="0"/>
          </a:p>
        </p:txBody>
      </p:sp>
      <p:sp>
        <p:nvSpPr>
          <p:cNvPr id="5" name="QB_8_AN.200_1#ee5a610c0.blank?vcp=1&amp;pid=4919eaa71&amp;color=0,0,0&amp;vpa=76&amp;vtp=1&amp;bbb=1"/>
          <p:cNvSpPr/>
          <p:nvPr/>
        </p:nvSpPr>
        <p:spPr>
          <a:xfrm>
            <a:off x="2095976" y="5253198"/>
            <a:ext cx="6238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凌晨</a:t>
            </a:r>
            <a:endParaRPr lang="en-US" altLang="zh-CN" dirty="0"/>
          </a:p>
        </p:txBody>
      </p:sp>
      <p:sp>
        <p:nvSpPr>
          <p:cNvPr id="7" name="QB_8_AN.202_1#ee5a610c0.blank?vcp=1&amp;pid=4919eaa71&amp;color=0,0,0&amp;vpa=77&amp;vtp=1&amp;bbb=1"/>
          <p:cNvSpPr/>
          <p:nvPr/>
        </p:nvSpPr>
        <p:spPr>
          <a:xfrm>
            <a:off x="1994376" y="5651343"/>
            <a:ext cx="14239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秉持（2分）</a:t>
            </a:r>
            <a:endParaRPr lang="en-US" altLang="zh-CN" dirty="0"/>
          </a:p>
        </p:txBody>
      </p:sp>
      <p:sp>
        <p:nvSpPr>
          <p:cNvPr id="8" name="QO_6_BD.197_1#dff835bef?sp=1&amp;vcp=1&amp;pid=dfb903729&amp;color=0,0,0&amp;vtp=1&amp;bt=1&amp;bbb=1&amp;hb=1&amp;zzd= 3"/>
          <p:cNvSpPr/>
          <p:nvPr/>
        </p:nvSpPr>
        <p:spPr>
          <a:xfrm>
            <a:off x="7684801" y="2015016"/>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O_6_BD.197_1#dff835bef?sp=1&amp;vcp=1&amp;pid=dfb903729&amp;color=0,0,0&amp;vtp=1&amp;bt=1&amp;bbb=1&amp;hb=1&amp;zzd= 9"/>
          <p:cNvSpPr/>
          <p:nvPr/>
        </p:nvSpPr>
        <p:spPr>
          <a:xfrm>
            <a:off x="8015001" y="4110516"/>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left)">
                                      <p:cBhvr>
                                        <p:cTn id="15" dur="500"/>
                                        <p:tgtEl>
                                          <p:spTgt spid="7">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left)">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03_1#ed909321c?vcp=1&amp;pid=dff835bef&amp;color=0,0,0&amp;vtp=1&amp;bt=1&amp;bbb=1"/>
          <p:cNvSpPr/>
          <p:nvPr/>
        </p:nvSpPr>
        <p:spPr>
          <a:xfrm>
            <a:off x="502920" y="2639126"/>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（2）文段中加点字的读音，</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正确的一项是(</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sz="1800" dirty="0"/>
          </a:p>
        </p:txBody>
      </p:sp>
      <p:sp>
        <p:nvSpPr>
          <p:cNvPr id="3" name="QC_7_AN.204_1#ed909321c.bracket?vcp=1&amp;pid=dff835bef&amp;color=0,0,0&amp;vpa=78&amp;vtp=1"/>
          <p:cNvSpPr/>
          <p:nvPr/>
        </p:nvSpPr>
        <p:spPr>
          <a:xfrm>
            <a:off x="4915376" y="2625791"/>
            <a:ext cx="3190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7_BD.205_1#ed909321c.choices?vcp=1&amp;pid=dff835bef&amp;color=0,0,0&amp;vtp=1&amp;bbb=1"/>
          <p:cNvSpPr/>
          <p:nvPr/>
        </p:nvSpPr>
        <p:spPr>
          <a:xfrm>
            <a:off x="502920" y="3046669"/>
            <a:ext cx="11183112" cy="770255"/>
          </a:xfrm>
          <a:prstGeom prst="rect">
            <a:avLst/>
          </a:prstGeom>
          <a:noFill/>
        </p:spPr>
        <p:txBody>
          <a:bodyPr wrap="none" lIns="0" tIns="0" rIns="0" bIns="0" rtlCol="0" anchor="t"/>
          <a:lstStyle/>
          <a:p>
            <a:pPr latinLnBrk="1">
              <a:lnSpc>
                <a:spcPts val="3300"/>
              </a:lnSpc>
              <a:tabLst>
                <a:tab pos="569912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.松柏苍郁（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风尘仆仆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pú）</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B.松柏苍郁（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风尘仆仆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（pú）</a:t>
            </a:r>
            <a:endParaRPr lang="en-US" altLang="zh-CN" sz="1800" dirty="0"/>
          </a:p>
          <a:p>
            <a:pPr latinLnBrk="1">
              <a:lnSpc>
                <a:spcPts val="3100"/>
              </a:lnSpc>
              <a:tabLst>
                <a:tab pos="5699125"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.松柏苍郁（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风尘仆仆</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pū）</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D.松柏苍郁（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风尘仆仆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（pū）</a:t>
            </a:r>
            <a:endParaRPr lang="en-US" altLang="zh-CN" sz="1800" dirty="0"/>
          </a:p>
        </p:txBody>
      </p:sp>
      <p:sp>
        <p:nvSpPr>
          <p:cNvPr id="5" name="QB_7_BD.206_1#89db57e54?sp=1&amp;vcp=1&amp;pid=dff835bef&amp;color=0,0,0&amp;vtp=1&amp;bbb=1"/>
          <p:cNvSpPr/>
          <p:nvPr/>
        </p:nvSpPr>
        <p:spPr>
          <a:xfrm>
            <a:off x="502920" y="3866454"/>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（3）从文段的括号内选择符合语境的词语，分别填入横线处。（2分）</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甲</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乙</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1800" dirty="0"/>
          </a:p>
        </p:txBody>
      </p:sp>
      <p:sp>
        <p:nvSpPr>
          <p:cNvPr id="6" name="QB_7_AN.207_1#89db57e54.blank?vcp=1&amp;pid=dff835bef&amp;color=0,0,0&amp;vpa=79&amp;vtp=1&amp;bbb=1"/>
          <p:cNvSpPr/>
          <p:nvPr/>
        </p:nvSpPr>
        <p:spPr>
          <a:xfrm>
            <a:off x="737076" y="4234119"/>
            <a:ext cx="6238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坐落</a:t>
            </a:r>
            <a:endParaRPr lang="en-US" altLang="zh-CN" dirty="0"/>
          </a:p>
        </p:txBody>
      </p:sp>
      <p:sp>
        <p:nvSpPr>
          <p:cNvPr id="7" name="QB_7_AN.208_1#89db57e54.blank?vcp=1&amp;pid=dff835bef&amp;color=0,0,0&amp;vpa=80&amp;vtp=1&amp;bbb=1"/>
          <p:cNvSpPr/>
          <p:nvPr/>
        </p:nvSpPr>
        <p:spPr>
          <a:xfrm>
            <a:off x="1765776" y="4234119"/>
            <a:ext cx="14239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激励（2分）</a:t>
            </a:r>
            <a:endParaRPr lang="en-US" altLang="zh-CN" dirty="0"/>
          </a:p>
        </p:txBody>
      </p:sp>
      <p:sp>
        <p:nvSpPr>
          <p:cNvPr id="8" name="QC_7_BD.205_1#ed909321c.choices?vcp=1&amp;pid=dff835bef&amp;color=0,0,0&amp;vtp=1&amp;bbb=1&amp;zzd= 1"/>
          <p:cNvSpPr/>
          <p:nvPr/>
        </p:nvSpPr>
        <p:spPr>
          <a:xfrm>
            <a:off x="1506252" y="342766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C_7_BD.205_1#ed909321c.choices?vcp=1&amp;pid=dff835bef&amp;color=0,0,0&amp;vtp=1&amp;bbb=1&amp;zzd= 1"/>
          <p:cNvSpPr/>
          <p:nvPr/>
        </p:nvSpPr>
        <p:spPr>
          <a:xfrm>
            <a:off x="2992152" y="342766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C_7_BD.205_1#ed909321c.choices?vcp=1&amp;pid=dff835bef&amp;color=0,0,0&amp;vtp=1&amp;bbb=1&amp;zzd= 1"/>
          <p:cNvSpPr/>
          <p:nvPr/>
        </p:nvSpPr>
        <p:spPr>
          <a:xfrm>
            <a:off x="7193312" y="342766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C_7_BD.205_1#ed909321c.choices?vcp=1&amp;pid=dff835bef&amp;color=0,0,0&amp;vtp=1&amp;bbb=1&amp;zzd= 1"/>
          <p:cNvSpPr/>
          <p:nvPr/>
        </p:nvSpPr>
        <p:spPr>
          <a:xfrm>
            <a:off x="8679212" y="3427669"/>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C_7_BD.205_1#ed909321c.choices?vcp=1&amp;pid=dff835bef&amp;color=0,0,0&amp;vtp=1&amp;bbb=1&amp;zzd= 3"/>
          <p:cNvSpPr/>
          <p:nvPr/>
        </p:nvSpPr>
        <p:spPr>
          <a:xfrm>
            <a:off x="1493552" y="381692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C_7_BD.205_1#ed909321c.choices?vcp=1&amp;pid=dff835bef&amp;color=0,0,0&amp;vtp=1&amp;bbb=1&amp;zzd= 3"/>
          <p:cNvSpPr/>
          <p:nvPr/>
        </p:nvSpPr>
        <p:spPr>
          <a:xfrm>
            <a:off x="2979452" y="381692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C_7_BD.205_1#ed909321c.choices?vcp=1&amp;pid=dff835bef&amp;color=0,0,0&amp;vtp=1&amp;bbb=1&amp;zzd= 3"/>
          <p:cNvSpPr/>
          <p:nvPr/>
        </p:nvSpPr>
        <p:spPr>
          <a:xfrm>
            <a:off x="7206012" y="381692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QC_7_BD.205_1#ed909321c.choices?vcp=1&amp;pid=dff835bef&amp;color=0,0,0&amp;vtp=1&amp;bbb=1&amp;zzd= 3"/>
          <p:cNvSpPr/>
          <p:nvPr/>
        </p:nvSpPr>
        <p:spPr>
          <a:xfrm>
            <a:off x="8691912" y="381692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6" grpId="0" animBg="1" build="p"/>
      <p:bldP spid="7"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09_1#f6e9a3f61?vcp=1&amp;pid=dff835bef&amp;color=0,0,0&amp;mp=1&amp;vtp=1&amp;bt=1&amp;bbb=1&amp;hb=1"/>
          <p:cNvSpPr/>
          <p:nvPr/>
        </p:nvSpPr>
        <p:spPr>
          <a:xfrm>
            <a:off x="502920" y="1224823"/>
            <a:ext cx="11183112" cy="11923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（4）有同学读到“擘画了新中国的宏伟蓝图”时，思考“擘画”的意思。依据“擘”的字形，他想到“擘</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”的意思可能</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与部首</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“手”有关。结合语境推测，“擘画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”的意思应该是</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（①筹划</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②一幅画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③管理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）。（请从括号</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内选择</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，只填序号）（2分）</a:t>
            </a:r>
            <a:endParaRPr lang="en-US" altLang="zh-CN" dirty="0"/>
          </a:p>
        </p:txBody>
      </p:sp>
      <p:sp>
        <p:nvSpPr>
          <p:cNvPr id="3" name="QB_7_AN.210_1#f6e9a3f61.blank?vcp=1&amp;pid=dff835bef&amp;color=0,0,0&amp;mp=1&amp;vpa=81&amp;vtp=1&amp;bbb=1"/>
          <p:cNvSpPr/>
          <p:nvPr/>
        </p:nvSpPr>
        <p:spPr>
          <a:xfrm>
            <a:off x="5944076" y="1613443"/>
            <a:ext cx="11953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①（2分）</a:t>
            </a:r>
            <a:endParaRPr lang="en-US" altLang="zh-CN" dirty="0"/>
          </a:p>
        </p:txBody>
      </p:sp>
      <p:pic>
        <p:nvPicPr>
          <p:cNvPr id="4" name="P_7_BD#c4893cea4?vcp=1&amp;pid=dff835be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498848" y="2545114"/>
            <a:ext cx="3200400" cy="26517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7_BD.211_1#9caa9357a?vcp=1&amp;pid=dff835bef&amp;color=0,0,0&amp;vtp=1&amp;bbb=1"/>
          <p:cNvSpPr/>
          <p:nvPr/>
        </p:nvSpPr>
        <p:spPr>
          <a:xfrm>
            <a:off x="502920" y="5326414"/>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（5）有同学手绘了“进京赶考”路线示意图（上图）,请根据文段内容在序号处补充出对应的地名。（2分）</a:t>
            </a:r>
            <a:endParaRPr lang="en-US" altLang="zh-CN" sz="1800" dirty="0"/>
          </a:p>
        </p:txBody>
      </p:sp>
      <p:sp>
        <p:nvSpPr>
          <p:cNvPr id="6" name="QO_7_AN.212_1#9caa9357a?vcp=1&amp;pid=dff835bef&amp;color=0,0,0&amp;vtp=1&amp;bbb=1"/>
          <p:cNvSpPr/>
          <p:nvPr/>
        </p:nvSpPr>
        <p:spPr>
          <a:xfrm>
            <a:off x="502920" y="5723352"/>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保定;</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涿县（2分）</a:t>
            </a:r>
            <a:endParaRPr lang="en-US" altLang="zh-CN" sz="1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6"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b42b44c6a.fixed?vcp=1&amp;pid=cfccecdf1&amp;color=4,110,182&amp;vtp=1&amp;bbb=1"/>
          <p:cNvSpPr/>
          <p:nvPr/>
        </p:nvSpPr>
        <p:spPr>
          <a:xfrm>
            <a:off x="219456" y="2505456"/>
            <a:ext cx="11740896" cy="923544"/>
          </a:xfrm>
          <a:prstGeom prst="rect">
            <a:avLst/>
          </a:prstGeom>
          <a:noFill/>
        </p:spPr>
        <p:txBody>
          <a:bodyPr wrap="none" lIns="0" tIns="0" rIns="0" bIns="0" rtlCol="0" anchor="b"/>
          <a:lstStyle/>
          <a:p>
            <a:pPr algn="ctr" latinLnBrk="1">
              <a:lnSpc>
                <a:spcPts val="6700"/>
              </a:lnSpc>
            </a:pP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专题一</a:t>
            </a:r>
            <a:r>
              <a:rPr lang="en-US" altLang="zh-CN" sz="5400" b="1" i="0" dirty="0">
                <a:solidFill>
                  <a:srgbClr val="046EB6"/>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字词积累运用</a:t>
            </a:r>
            <a:endParaRPr lang="en-US" altLang="zh-CN" sz="5400" dirty="0"/>
          </a:p>
        </p:txBody>
      </p:sp>
    </p:spTree>
  </p:cSld>
  <p:clrMapOvr>
    <a:masterClrMapping/>
  </p:clrMapOvr>
  <p:transition>
    <p:split dir="in"/>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目录1:b42b44c6a?lid=3face1ff9&amp;cid=3face1ff9&amp;vtp=1&amp;bt=1&amp;bbb=1">
            <a:hlinkClick r:id="rId1" action="ppaction://hlinksldjump"/>
          </p:cNvPr>
          <p:cNvSpPr/>
          <p:nvPr/>
        </p:nvSpPr>
        <p:spPr>
          <a:xfrm>
            <a:off x="3666744" y="2121408"/>
            <a:ext cx="7196328" cy="612648"/>
          </a:xfrm>
          <a:prstGeom prst="rect">
            <a:avLst/>
          </a:prstGeom>
          <a:solidFill>
            <a:srgbClr val="BDD7EE"/>
          </a:solidFill>
        </p:spPr>
        <p:txBody>
          <a:bodyPr wrap="none" lIns="127000" tIns="127000" rIns="127000" bIns="127000" rtlCol="0" anchor="ctr"/>
          <a:lstStyle/>
          <a:p>
            <a:pPr marL="0" algn="ctr" latinLnBrk="1">
              <a:lnSpc>
                <a:spcPts val="3400"/>
              </a:lnSpc>
            </a:pPr>
            <a:r>
              <a:rPr lang="en-US" altLang="zh-CN" sz="2800" b="0" i="0" dirty="0">
                <a:solidFill>
                  <a:srgbClr val="000000"/>
                </a:solidFill>
                <a:latin typeface="黑体" panose="02010609060101010101" pitchFamily="34" charset="-122"/>
                <a:ea typeface="黑体" panose="02010609060101010101" pitchFamily="34" charset="-122"/>
                <a:cs typeface="黑体" panose="02010609060101010101" pitchFamily="34" charset="-120"/>
              </a:rPr>
              <a:t>浙江真题诊断练</a:t>
            </a:r>
            <a:endParaRPr lang="en-US" altLang="zh-CN" sz="2800" dirty="0"/>
          </a:p>
        </p:txBody>
      </p:sp>
      <p:sp>
        <p:nvSpPr>
          <p:cNvPr id="3" name="C_1#目录1:b42b44c6a?lid=13d88325f&amp;cid=13d88325f&amp;vtp=1&amp;bbb=1">
            <a:hlinkClick r:id="rId2" action="ppaction://hlinksldjump"/>
          </p:cNvPr>
          <p:cNvSpPr/>
          <p:nvPr/>
        </p:nvSpPr>
        <p:spPr>
          <a:xfrm>
            <a:off x="3666744" y="3090672"/>
            <a:ext cx="7196328" cy="612648"/>
          </a:xfrm>
          <a:prstGeom prst="rect">
            <a:avLst/>
          </a:prstGeom>
          <a:solidFill>
            <a:srgbClr val="BDD7EE"/>
          </a:solidFill>
        </p:spPr>
        <p:txBody>
          <a:bodyPr wrap="none" lIns="127000" tIns="127000" rIns="127000" bIns="127000" rtlCol="0" anchor="ctr"/>
          <a:lstStyle/>
          <a:p>
            <a:pPr marL="0" algn="ctr" latinLnBrk="1">
              <a:lnSpc>
                <a:spcPts val="3400"/>
              </a:lnSpc>
            </a:pPr>
            <a:r>
              <a:rPr lang="en-US" altLang="zh-CN" sz="2800" b="0" i="0" dirty="0">
                <a:solidFill>
                  <a:srgbClr val="000000"/>
                </a:solidFill>
                <a:latin typeface="黑体" panose="02010609060101010101" pitchFamily="34" charset="-122"/>
                <a:ea typeface="黑体" panose="02010609060101010101" pitchFamily="34" charset="-122"/>
                <a:cs typeface="黑体" panose="02010609060101010101" pitchFamily="34" charset="-120"/>
              </a:rPr>
              <a:t>考法突破练</a:t>
            </a:r>
            <a:endParaRPr lang="en-US" altLang="zh-CN" sz="2800" dirty="0"/>
          </a:p>
        </p:txBody>
      </p:sp>
      <p:sp>
        <p:nvSpPr>
          <p:cNvPr id="4" name="C_1#目录1:b42b44c6a?lid=eb76ac115&amp;cid=eb76ac115&amp;vtp=1&amp;bbb=1">
            <a:hlinkClick r:id="rId3" action="ppaction://hlinksldjump"/>
          </p:cNvPr>
          <p:cNvSpPr/>
          <p:nvPr/>
        </p:nvSpPr>
        <p:spPr>
          <a:xfrm>
            <a:off x="3666744" y="4059936"/>
            <a:ext cx="7196328" cy="612648"/>
          </a:xfrm>
          <a:prstGeom prst="rect">
            <a:avLst/>
          </a:prstGeom>
          <a:solidFill>
            <a:srgbClr val="BDD7EE"/>
          </a:solidFill>
        </p:spPr>
        <p:txBody>
          <a:bodyPr wrap="none" lIns="127000" tIns="127000" rIns="127000" bIns="127000" rtlCol="0" anchor="ctr"/>
          <a:lstStyle/>
          <a:p>
            <a:pPr marL="0" algn="ctr" latinLnBrk="1">
              <a:lnSpc>
                <a:spcPts val="3400"/>
              </a:lnSpc>
            </a:pPr>
            <a:r>
              <a:rPr lang="en-US" altLang="zh-CN" sz="2800" b="0" i="0" dirty="0">
                <a:solidFill>
                  <a:srgbClr val="000000"/>
                </a:solidFill>
                <a:latin typeface="黑体" panose="02010609060101010101" pitchFamily="34" charset="-122"/>
                <a:ea typeface="黑体" panose="02010609060101010101" pitchFamily="34" charset="-122"/>
                <a:cs typeface="黑体" panose="02010609060101010101" pitchFamily="34" charset="-120"/>
              </a:rPr>
              <a:t>全国真题检测练</a:t>
            </a:r>
            <a:endParaRPr lang="en-US" altLang="zh-CN" sz="2800" dirty="0"/>
          </a:p>
        </p:txBody>
      </p:sp>
    </p:spTree>
  </p:cSld>
  <p:clrMapOvr>
    <a:masterClrMapping/>
  </p:clrMapOvr>
  <p:transition>
    <p:split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3face1ff9.fixed?vcp=1&amp;pid=b42b44c6a&amp;color=4,110,182&amp;vtp=1&amp;bbb=1"/>
          <p:cNvSpPr/>
          <p:nvPr/>
        </p:nvSpPr>
        <p:spPr>
          <a:xfrm>
            <a:off x="219456" y="2505456"/>
            <a:ext cx="11740896" cy="923544"/>
          </a:xfrm>
          <a:prstGeom prst="rect">
            <a:avLst/>
          </a:prstGeom>
          <a:noFill/>
        </p:spPr>
        <p:txBody>
          <a:bodyPr wrap="none" lIns="0" tIns="0" rIns="0" bIns="0" rtlCol="0" anchor="b"/>
          <a:lstStyle/>
          <a:p>
            <a:pPr algn="ctr" latinLnBrk="1">
              <a:lnSpc>
                <a:spcPts val="6700"/>
              </a:lnSpc>
            </a:pP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5400" b="1" i="0" dirty="0">
                <a:solidFill>
                  <a:srgbClr val="046EB6"/>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浙江真题诊断练</a:t>
            </a:r>
            <a:endParaRPr lang="en-US" altLang="zh-CN" sz="5400" dirty="0"/>
          </a:p>
        </p:txBody>
      </p:sp>
    </p:spTree>
  </p:cSld>
  <p:clrMapOvr>
    <a:masterClrMapping/>
  </p:clrMapOvr>
  <p:transition>
    <p:split dir="in"/>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_1#08219b0c7?vcp=1&amp;pid=12650f688&amp;color=0,0,0&amp;vtp=1&amp;bt=1&amp;bbb=1"/>
          <p:cNvSpPr/>
          <p:nvPr/>
        </p:nvSpPr>
        <p:spPr>
          <a:xfrm>
            <a:off x="502920" y="1242695"/>
            <a:ext cx="11362690" cy="4921885"/>
          </a:xfrm>
          <a:prstGeom prst="rect">
            <a:avLst/>
          </a:prstGeom>
          <a:noFill/>
        </p:spPr>
        <p:txBody>
          <a:bodyPr wrap="none" lIns="0" tIns="0" rIns="0" bIns="0" rtlCol="0" anchor="t"/>
          <a:lstStyle/>
          <a:p>
            <a:pPr algn="l" latinLnBrk="1">
              <a:lnSpc>
                <a:spcPts val="3300"/>
              </a:lnSpc>
            </a:pPr>
            <a:r>
              <a:rPr lang="en-US" altLang="zh-CN" sz="1800" dirty="0"/>
              <a:t>1.</a:t>
            </a:r>
            <a:r>
              <a:rPr lang="en-US" altLang="zh-CN" sz="18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[2024浙江中考节选]阅读演讲稿开头,根据要求完成任务。(6分)</a:t>
            </a:r>
            <a:endParaRPr lang="en-US" altLang="zh-CN" sz="18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3300"/>
              </a:lnSpc>
              <a:buClrTx/>
              <a:buSzTx/>
              <a:buFontTx/>
            </a:pPr>
            <a:r>
              <a:rPr lang="en-US" altLang="zh-CN" sz="1800" u="wavy" dirty="0">
                <a:solidFill>
                  <a:srgbClr val="000000"/>
                </a:solidFill>
                <a:uFillTx/>
                <a:latin typeface="Times New Roman" panose="02020603050405020304" pitchFamily="34" charset="0"/>
                <a:ea typeface="楷体" panose="02010609060101010101" pitchFamily="34" charset="-122"/>
                <a:cs typeface="Times New Roman" panose="02020603050405020304" pitchFamily="34" charset="-120"/>
              </a:rPr>
              <a:t>志向是漫漫人生路上的基石,志向是实现梦想的阶梯</a:t>
            </a:r>
            <a:r>
              <a:rPr lang="en-US" altLang="zh-CN" sz="18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zh-CN" altLang="en-US" sz="18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sym typeface="+mn-ea"/>
              </a:rPr>
              <a:t>　                            </a:t>
            </a:r>
            <a:r>
              <a:rPr lang="en-US" altLang="zh-CN"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sym typeface="+mn-ea"/>
              </a:rPr>
              <a:t>    </a:t>
            </a:r>
            <a:endParaRPr lang="en-US" altLang="zh-CN"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sym typeface="+mn-ea"/>
            </a:endParaRPr>
          </a:p>
          <a:p>
            <a:pPr algn="l" latinLnBrk="1">
              <a:lnSpc>
                <a:spcPts val="3300"/>
              </a:lnSpc>
              <a:buClrTx/>
              <a:buSzTx/>
              <a:buFontTx/>
            </a:pPr>
            <a:r>
              <a:rPr lang="en-US" altLang="zh-CN"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sym typeface="+mn-ea"/>
              </a:rPr>
              <a:t> </a:t>
            </a:r>
            <a:r>
              <a:rPr lang="en-US" altLang="zh-CN"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sym typeface="+mn-ea"/>
              </a:rPr>
              <a:t>                                                       </a:t>
            </a:r>
            <a:r>
              <a:rPr lang="en-US" altLang="zh-CN"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sym typeface="+mn-ea"/>
              </a:rPr>
              <a:t>。</a:t>
            </a:r>
            <a:r>
              <a:rPr lang="en-US" altLang="zh-CN" sz="18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我们应树立远大志向,把人生梦想①</a:t>
            </a:r>
            <a:r>
              <a:rPr lang="en-US" altLang="zh-CN" sz="180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时代洪流,让péng</a:t>
            </a:r>
            <a:r>
              <a:rPr lang="en-US" altLang="zh-CN" sz="180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勃青</a:t>
            </a:r>
            <a:endParaRPr lang="en-US" altLang="zh-CN" sz="18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3300"/>
              </a:lnSpc>
              <a:buClrTx/>
              <a:buSzTx/>
              <a:buFontTx/>
            </a:pPr>
            <a:r>
              <a:rPr lang="en-US" altLang="zh-CN" sz="18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春与家国情怀共振,就能找到施展才华的舞台,为国家发展②</a:t>
            </a:r>
            <a:r>
              <a:rPr lang="en-US" altLang="zh-CN" sz="180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源源不断的动力。当然,美好梦想不会自动</a:t>
            </a:r>
            <a:endParaRPr lang="en-US" altLang="zh-CN" sz="18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3300"/>
              </a:lnSpc>
              <a:buClrTx/>
              <a:buSzTx/>
              <a:buFontTx/>
            </a:pPr>
            <a:r>
              <a:rPr lang="en-US" altLang="zh-CN" sz="18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成真,实现梦想往往是一个漫长而jiān</a:t>
            </a:r>
            <a:r>
              <a:rPr lang="en-US" altLang="zh-CN" sz="180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8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辛的过程,离不开锲而不舍、驰而不息的奋斗。 </a:t>
            </a:r>
            <a:endParaRPr lang="en-US" altLang="zh-CN" sz="18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3300"/>
              </a:lnSpc>
            </a:pPr>
            <a:r>
              <a:rPr lang="en-US" altLang="zh-CN" sz="1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(1)结合上文语境,根据拼音写出相应的汉字。(2分)</a:t>
            </a:r>
            <a:endParaRPr lang="en-US" altLang="zh-CN" sz="18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3300"/>
              </a:lnSpc>
            </a:pPr>
            <a:r>
              <a:rPr lang="en-US" altLang="zh-CN" sz="1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péng</a:t>
            </a:r>
            <a:r>
              <a:rPr lang="en-US" altLang="zh-CN" sz="180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勃　　jiān</a:t>
            </a:r>
            <a:r>
              <a:rPr lang="en-US" altLang="zh-CN" sz="180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辛 </a:t>
            </a:r>
            <a:endParaRPr lang="en-US" altLang="zh-CN" sz="18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3300"/>
              </a:lnSpc>
            </a:pPr>
            <a:r>
              <a:rPr lang="en-US" altLang="zh-CN" sz="1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(2)文章①②处应分别填入哪个词?选择正确的答案(    )(2分)</a:t>
            </a:r>
            <a:endParaRPr lang="en-US" altLang="zh-CN" sz="1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A.汇入　汇聚　　　　　	B.汇聚　汇入</a:t>
            </a:r>
            <a:endParaRPr lang="en-US" altLang="zh-CN" sz="1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(3)在画横线处续写句子,和画波浪线部分构成排比。(2分)</a:t>
            </a:r>
            <a:endParaRPr lang="en-US" altLang="zh-CN" sz="1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3" name="文本框 2"/>
          <p:cNvSpPr txBox="1"/>
          <p:nvPr/>
        </p:nvSpPr>
        <p:spPr>
          <a:xfrm>
            <a:off x="5466715" y="1699260"/>
            <a:ext cx="4321810" cy="368300"/>
          </a:xfrm>
          <a:prstGeom prst="rect">
            <a:avLst/>
          </a:prstGeom>
          <a:noFill/>
        </p:spPr>
        <p:txBody>
          <a:bodyPr wrap="square" rtlCol="0">
            <a:spAutoFit/>
          </a:bodyPr>
          <a:p>
            <a:r>
              <a:rPr lang="en-US" altLang="zh-CN" b="1" dirty="0">
                <a:solidFill>
                  <a:srgbClr val="FF0000"/>
                </a:solidFill>
                <a:latin typeface="黑体" panose="02010609060101010101" pitchFamily="34" charset="-122"/>
                <a:ea typeface="黑体" panose="02010609060101010101" pitchFamily="34" charset="-122"/>
                <a:cs typeface="Times New Roman" panose="02020603050405020304" pitchFamily="34" charset="-120"/>
              </a:rPr>
              <a:t>【示例一】志向是人生道路上的航向</a:t>
            </a:r>
            <a:r>
              <a:rPr lang="zh-CN" altLang="en-US" b="1">
                <a:solidFill>
                  <a:srgbClr val="FF0000"/>
                </a:solidFill>
                <a:latin typeface="黑体" panose="02010609060101010101" pitchFamily="34" charset="-122"/>
                <a:ea typeface="黑体" panose="02010609060101010101" pitchFamily="34" charset="-122"/>
              </a:rPr>
              <a:t>标</a:t>
            </a:r>
            <a:r>
              <a:rPr lang="zh-CN" altLang="en-US"/>
              <a:t>　</a:t>
            </a:r>
            <a:endParaRPr lang="zh-CN" altLang="en-US"/>
          </a:p>
        </p:txBody>
      </p:sp>
      <p:sp>
        <p:nvSpPr>
          <p:cNvPr id="4" name="文本框 3"/>
          <p:cNvSpPr txBox="1"/>
          <p:nvPr/>
        </p:nvSpPr>
        <p:spPr>
          <a:xfrm>
            <a:off x="9632950" y="1699260"/>
            <a:ext cx="2088515" cy="368300"/>
          </a:xfrm>
          <a:prstGeom prst="rect">
            <a:avLst/>
          </a:prstGeom>
          <a:noFill/>
        </p:spPr>
        <p:txBody>
          <a:bodyPr wrap="square" rtlCol="0">
            <a:spAutoFit/>
          </a:bodyPr>
          <a:p>
            <a:r>
              <a:rPr lang="en-US" altLang="zh-CN" b="1" dirty="0">
                <a:solidFill>
                  <a:srgbClr val="FF0000"/>
                </a:solidFill>
                <a:latin typeface="黑体" panose="02010609060101010101" pitchFamily="34" charset="-122"/>
                <a:ea typeface="黑体" panose="02010609060101010101" pitchFamily="34" charset="-122"/>
                <a:cs typeface="Times New Roman" panose="02020603050405020304" pitchFamily="34" charset="-120"/>
                <a:sym typeface="+mn-ea"/>
              </a:rPr>
              <a:t>【示例二】志向是</a:t>
            </a:r>
            <a:endParaRPr lang="en-US" altLang="zh-CN" b="1" dirty="0">
              <a:solidFill>
                <a:srgbClr val="FF0000"/>
              </a:solidFill>
              <a:latin typeface="黑体" panose="02010609060101010101" pitchFamily="34" charset="-122"/>
              <a:ea typeface="黑体" panose="02010609060101010101" pitchFamily="34" charset="-122"/>
              <a:cs typeface="Times New Roman" panose="02020603050405020304" pitchFamily="34" charset="-120"/>
              <a:sym typeface="+mn-ea"/>
            </a:endParaRPr>
          </a:p>
        </p:txBody>
      </p:sp>
      <p:sp>
        <p:nvSpPr>
          <p:cNvPr id="5" name="文本框 4"/>
          <p:cNvSpPr txBox="1"/>
          <p:nvPr/>
        </p:nvSpPr>
        <p:spPr>
          <a:xfrm>
            <a:off x="385445" y="2134870"/>
            <a:ext cx="3488055" cy="312420"/>
          </a:xfrm>
          <a:prstGeom prst="rect">
            <a:avLst/>
          </a:prstGeom>
          <a:noFill/>
        </p:spPr>
        <p:txBody>
          <a:bodyPr wrap="square" rtlCol="0">
            <a:noAutofit/>
          </a:bodyPr>
          <a:p>
            <a:r>
              <a:rPr lang="en-US" altLang="zh-CN" b="1" dirty="0">
                <a:solidFill>
                  <a:srgbClr val="FF0000"/>
                </a:solidFill>
                <a:latin typeface="黑体" panose="02010609060101010101" pitchFamily="34" charset="-122"/>
                <a:ea typeface="黑体" panose="02010609060101010101" pitchFamily="34" charset="-122"/>
                <a:cs typeface="Times New Roman" panose="02020603050405020304" pitchFamily="34" charset="-120"/>
                <a:sym typeface="+mn-ea"/>
              </a:rPr>
              <a:t>夜空中给我们指明方向的北斗星</a:t>
            </a:r>
            <a:endParaRPr lang="en-US" altLang="zh-CN" b="1" dirty="0">
              <a:solidFill>
                <a:srgbClr val="000000"/>
              </a:solidFill>
              <a:latin typeface="黑体" panose="02010609060101010101" pitchFamily="34" charset="-122"/>
              <a:ea typeface="黑体" panose="02010609060101010101" pitchFamily="34" charset="-122"/>
              <a:cs typeface="Times New Roman" panose="02020603050405020304" pitchFamily="34" charset="-120"/>
            </a:endParaRPr>
          </a:p>
          <a:p>
            <a:endParaRPr lang="zh-CN" altLang="en-US" b="1">
              <a:latin typeface="黑体" panose="02010609060101010101" pitchFamily="34" charset="-122"/>
              <a:ea typeface="黑体" panose="02010609060101010101" pitchFamily="34" charset="-122"/>
            </a:endParaRPr>
          </a:p>
        </p:txBody>
      </p:sp>
      <p:sp>
        <p:nvSpPr>
          <p:cNvPr id="7" name="文本框 6"/>
          <p:cNvSpPr txBox="1"/>
          <p:nvPr/>
        </p:nvSpPr>
        <p:spPr>
          <a:xfrm>
            <a:off x="972820" y="3747135"/>
            <a:ext cx="405130" cy="368300"/>
          </a:xfrm>
          <a:prstGeom prst="rect">
            <a:avLst/>
          </a:prstGeom>
          <a:noFill/>
        </p:spPr>
        <p:txBody>
          <a:bodyPr wrap="square" rtlCol="0">
            <a:spAutoFit/>
          </a:bodyPr>
          <a:p>
            <a:r>
              <a:rPr lang="en-US" altLang="zh-CN" b="1" dirty="0">
                <a:solidFill>
                  <a:srgbClr val="FF0000"/>
                </a:solidFill>
                <a:latin typeface="黑体" panose="02010609060101010101" pitchFamily="34" charset="-122"/>
                <a:ea typeface="黑体" panose="02010609060101010101" pitchFamily="34" charset="-122"/>
                <a:cs typeface="Times New Roman" panose="02020603050405020304" pitchFamily="34" charset="-120"/>
                <a:sym typeface="+mn-ea"/>
              </a:rPr>
              <a:t>蓬</a:t>
            </a:r>
            <a:endParaRPr lang="zh-CN" altLang="en-US" b="1">
              <a:latin typeface="黑体" panose="02010609060101010101" pitchFamily="34" charset="-122"/>
              <a:ea typeface="黑体" panose="02010609060101010101" pitchFamily="34" charset="-122"/>
            </a:endParaRPr>
          </a:p>
        </p:txBody>
      </p:sp>
      <p:sp>
        <p:nvSpPr>
          <p:cNvPr id="8" name="文本框 7"/>
          <p:cNvSpPr txBox="1"/>
          <p:nvPr/>
        </p:nvSpPr>
        <p:spPr>
          <a:xfrm>
            <a:off x="2476500" y="3747135"/>
            <a:ext cx="405130" cy="368300"/>
          </a:xfrm>
          <a:prstGeom prst="rect">
            <a:avLst/>
          </a:prstGeom>
          <a:noFill/>
        </p:spPr>
        <p:txBody>
          <a:bodyPr wrap="square" rtlCol="0">
            <a:spAutoFit/>
          </a:bodyPr>
          <a:p>
            <a:r>
              <a:rPr lang="en-US" altLang="zh-CN" b="1" dirty="0">
                <a:solidFill>
                  <a:srgbClr val="FF0000"/>
                </a:solidFill>
                <a:latin typeface="黑体" panose="02010609060101010101" pitchFamily="34" charset="-122"/>
                <a:ea typeface="黑体" panose="02010609060101010101" pitchFamily="34" charset="-122"/>
                <a:cs typeface="Times New Roman" panose="02020603050405020304" pitchFamily="34" charset="-120"/>
                <a:sym typeface="+mn-ea"/>
              </a:rPr>
              <a:t>艰</a:t>
            </a:r>
            <a:endParaRPr lang="zh-CN" altLang="en-US" b="1">
              <a:latin typeface="黑体" panose="02010609060101010101" pitchFamily="34" charset="-122"/>
              <a:ea typeface="黑体" panose="02010609060101010101" pitchFamily="34" charset="-122"/>
            </a:endParaRPr>
          </a:p>
        </p:txBody>
      </p:sp>
      <p:sp>
        <p:nvSpPr>
          <p:cNvPr id="10" name="文本框 9"/>
          <p:cNvSpPr txBox="1"/>
          <p:nvPr/>
        </p:nvSpPr>
        <p:spPr>
          <a:xfrm>
            <a:off x="5466715" y="4242435"/>
            <a:ext cx="405130" cy="368300"/>
          </a:xfrm>
          <a:prstGeom prst="rect">
            <a:avLst/>
          </a:prstGeom>
          <a:noFill/>
        </p:spPr>
        <p:txBody>
          <a:bodyPr wrap="square" rtlCol="0">
            <a:spAutoFit/>
          </a:bodyPr>
          <a:p>
            <a:r>
              <a:rPr lang="en-US" altLang="zh-CN" b="1" dirty="0">
                <a:solidFill>
                  <a:srgbClr val="FF0000"/>
                </a:solidFill>
                <a:latin typeface="黑体" panose="02010609060101010101" pitchFamily="34" charset="-122"/>
                <a:ea typeface="黑体" panose="02010609060101010101" pitchFamily="34" charset="-122"/>
                <a:cs typeface="Times New Roman" panose="02020603050405020304" pitchFamily="34" charset="-120"/>
                <a:sym typeface="+mn-ea"/>
              </a:rPr>
              <a:t>A</a:t>
            </a:r>
            <a:endParaRPr lang="zh-CN" altLang="en-US" b="1">
              <a:latin typeface="黑体" panose="02010609060101010101" pitchFamily="34" charset="-122"/>
              <a:ea typeface="黑体" panose="02010609060101010101" pitchFamily="34"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_1#08219b0c7?vcp=1&amp;pid=12650f688&amp;color=0,0,0&amp;vtp=1&amp;bt=1&amp;bbb=1"/>
          <p:cNvSpPr/>
          <p:nvPr/>
        </p:nvSpPr>
        <p:spPr>
          <a:xfrm>
            <a:off x="502920" y="2458659"/>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【2023杭州中考】班级开展以“想象”为主题的学习活动，请你完成任务。（4分）</a:t>
            </a:r>
            <a:endParaRPr lang="en-US" altLang="zh-CN" sz="1800" dirty="0"/>
          </a:p>
          <a:p>
            <a:pPr latinLnBrk="1">
              <a:lnSpc>
                <a:spcPts val="3100"/>
              </a:lnSpc>
            </a:pPr>
            <a:r>
              <a:rPr lang="en-US" altLang="zh-CN"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想象之义】</a:t>
            </a:r>
            <a:endParaRPr lang="en-US" altLang="zh-CN" sz="1800" dirty="0"/>
          </a:p>
        </p:txBody>
      </p:sp>
      <p:graphicFrame>
        <p:nvGraphicFramePr>
          <p:cNvPr id="9" name="QM_6_BD.1_2#08219b0c7?colgroup=48&amp;vcp=1&amp;pid=12650f688&amp;color=0,0,0&amp;vtp=1&amp;bbb=1&amp;hb=1"/>
          <p:cNvGraphicFramePr>
            <a:graphicFrameLocks noGrp="1"/>
          </p:cNvGraphicFramePr>
          <p:nvPr/>
        </p:nvGraphicFramePr>
        <p:xfrm>
          <a:off x="502920" y="3366836"/>
          <a:ext cx="11164824" cy="1482090"/>
        </p:xfrm>
        <a:graphic>
          <a:graphicData uri="http://schemas.openxmlformats.org/drawingml/2006/table">
            <a:tbl>
              <a:tblPr/>
              <a:tblGrid>
                <a:gridCol w="11164824"/>
              </a:tblGrid>
              <a:tr h="1482090">
                <a:tc>
                  <a:txBody>
                    <a:bodyPr/>
                    <a:lstStyle/>
                    <a:p>
                      <a:pPr marL="0" indent="0" algn="l"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◎想象这个耀眼的太阳只有和大地接触才会燃烧</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它不能在空中发光</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在空中它会xī（</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）灭</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（帕乌斯托</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夫斯基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dirty="0"/>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科学也需要创造</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需要幻想</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有幻想才能打破传统的束fù</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才能发展科学</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（郭沫若）</a:t>
                      </a:r>
                      <a:endParaRPr lang="en-US" altLang="zh-CN" sz="1200" dirty="0"/>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想象是人们追忆形象的机能</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完全失去这个机能的人是一个愚昧的人</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（狄德罗）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12133</Words>
  <Application>WPS 演示</Application>
  <PresentationFormat>宽屏</PresentationFormat>
  <Paragraphs>684</Paragraphs>
  <Slides>45</Slides>
  <Notes>45</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45</vt:i4>
      </vt:variant>
    </vt:vector>
  </HeadingPairs>
  <TitlesOfParts>
    <vt:vector size="62" baseType="lpstr">
      <vt:lpstr>Arial</vt:lpstr>
      <vt:lpstr>宋体</vt:lpstr>
      <vt:lpstr>Wingdings</vt:lpstr>
      <vt:lpstr>黑体</vt:lpstr>
      <vt:lpstr>黑体</vt:lpstr>
      <vt:lpstr>微软雅黑</vt:lpstr>
      <vt:lpstr>微软雅黑</vt:lpstr>
      <vt:lpstr>宋体</vt:lpstr>
      <vt:lpstr>Times New Roman</vt:lpstr>
      <vt:lpstr>楷体</vt:lpstr>
      <vt:lpstr>Times New Roman</vt:lpstr>
      <vt:lpstr>Calibri</vt:lpstr>
      <vt:lpstr>等线</vt:lpstr>
      <vt:lpstr>Arial Unicode MS</vt:lpstr>
      <vt:lpstr>Cambria Math</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菲菲和乐乐</cp:lastModifiedBy>
  <cp:revision>4</cp:revision>
  <dcterms:created xsi:type="dcterms:W3CDTF">2024-10-12T11:58:00Z</dcterms:created>
  <dcterms:modified xsi:type="dcterms:W3CDTF">2025-02-27T09:42:19Z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A3FD9E15BF714999BE46D67CC7025E25_12</vt:lpwstr>
  </property>
  <property fmtid="{D5CDD505-2E9C-101B-9397-08002B2CF9AE}" pid="3" name="KSOProductBuildVer">
    <vt:lpwstr>2052-12.1.0.19770</vt:lpwstr>
  </property>
</Properties>
</file>